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69" r:id="rId3"/>
    <p:sldId id="258" r:id="rId4"/>
    <p:sldId id="260" r:id="rId5"/>
    <p:sldId id="273" r:id="rId6"/>
    <p:sldId id="274" r:id="rId7"/>
    <p:sldId id="267" r:id="rId8"/>
    <p:sldId id="275" r:id="rId9"/>
    <p:sldId id="271" r:id="rId10"/>
    <p:sldId id="276" r:id="rId11"/>
    <p:sldId id="277" r:id="rId12"/>
    <p:sldId id="261" r:id="rId13"/>
  </p:sldIdLst>
  <p:sldSz cx="12192000" cy="6858000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161D"/>
    <a:srgbClr val="004EA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07" autoAdjust="0"/>
    <p:restoredTop sz="94660"/>
  </p:normalViewPr>
  <p:slideViewPr>
    <p:cSldViewPr snapToGrid="0">
      <p:cViewPr varScale="1">
        <p:scale>
          <a:sx n="70" d="100"/>
          <a:sy n="70" d="100"/>
        </p:scale>
        <p:origin x="-101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6DA5-758B-43AC-BE4D-4A4EE2FE6DD0}" type="datetimeFigureOut">
              <a:rPr lang="zh-CN" altLang="en-US" smtClean="0"/>
              <a:pPr/>
              <a:t>2024-05-06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332F-37B2-48E4-AE72-AB823BC077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6DA5-758B-43AC-BE4D-4A4EE2FE6DD0}" type="datetimeFigureOut">
              <a:rPr lang="zh-CN" altLang="en-US" smtClean="0"/>
              <a:pPr/>
              <a:t>2024-05-06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332F-37B2-48E4-AE72-AB823BC077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6DA5-758B-43AC-BE4D-4A4EE2FE6DD0}" type="datetimeFigureOut">
              <a:rPr lang="zh-CN" altLang="en-US" smtClean="0"/>
              <a:pPr/>
              <a:t>2024-05-06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332F-37B2-48E4-AE72-AB823BC077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6DA5-758B-43AC-BE4D-4A4EE2FE6DD0}" type="datetimeFigureOut">
              <a:rPr lang="zh-CN" altLang="en-US" smtClean="0"/>
              <a:pPr/>
              <a:t>2024-05-06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332F-37B2-48E4-AE72-AB823BC077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6DA5-758B-43AC-BE4D-4A4EE2FE6DD0}" type="datetimeFigureOut">
              <a:rPr lang="zh-CN" altLang="en-US" smtClean="0"/>
              <a:pPr/>
              <a:t>2024-05-06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332F-37B2-48E4-AE72-AB823BC077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6DA5-758B-43AC-BE4D-4A4EE2FE6DD0}" type="datetimeFigureOut">
              <a:rPr lang="zh-CN" altLang="en-US" smtClean="0"/>
              <a:pPr/>
              <a:t>2024-05-06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332F-37B2-48E4-AE72-AB823BC077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6DA5-758B-43AC-BE4D-4A4EE2FE6DD0}" type="datetimeFigureOut">
              <a:rPr lang="zh-CN" altLang="en-US" smtClean="0"/>
              <a:pPr/>
              <a:t>2024-05-06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332F-37B2-48E4-AE72-AB823BC077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6DA5-758B-43AC-BE4D-4A4EE2FE6DD0}" type="datetimeFigureOut">
              <a:rPr lang="zh-CN" altLang="en-US" smtClean="0"/>
              <a:pPr/>
              <a:t>2024-05-06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332F-37B2-48E4-AE72-AB823BC077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6DA5-758B-43AC-BE4D-4A4EE2FE6DD0}" type="datetimeFigureOut">
              <a:rPr lang="zh-CN" altLang="en-US" smtClean="0"/>
              <a:pPr/>
              <a:t>2024-05-06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332F-37B2-48E4-AE72-AB823BC077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6DA5-758B-43AC-BE4D-4A4EE2FE6DD0}" type="datetimeFigureOut">
              <a:rPr lang="zh-CN" altLang="en-US" smtClean="0"/>
              <a:pPr/>
              <a:t>2024-05-06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332F-37B2-48E4-AE72-AB823BC077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6DA5-758B-43AC-BE4D-4A4EE2FE6DD0}" type="datetimeFigureOut">
              <a:rPr lang="zh-CN" altLang="en-US" smtClean="0"/>
              <a:pPr/>
              <a:t>2024-05-06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332F-37B2-48E4-AE72-AB823BC077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26DA5-758B-43AC-BE4D-4A4EE2FE6DD0}" type="datetimeFigureOut">
              <a:rPr lang="zh-CN" altLang="en-US" smtClean="0"/>
              <a:pPr/>
              <a:t>2024-05-06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3332F-37B2-48E4-AE72-AB823BC077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image" Target="../media/image4.png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 flipV="1">
            <a:off x="8360614" y="0"/>
            <a:ext cx="3201260" cy="1480558"/>
          </a:xfrm>
          <a:custGeom>
            <a:avLst/>
            <a:gdLst>
              <a:gd name="connsiteX0" fmla="*/ 0 w 3201260"/>
              <a:gd name="connsiteY0" fmla="*/ 1480558 h 1480558"/>
              <a:gd name="connsiteX1" fmla="*/ 3201260 w 3201260"/>
              <a:gd name="connsiteY1" fmla="*/ 1480558 h 1480558"/>
              <a:gd name="connsiteX2" fmla="*/ 1805607 w 3201260"/>
              <a:gd name="connsiteY2" fmla="*/ 84905 h 1480558"/>
              <a:gd name="connsiteX3" fmla="*/ 1395653 w 3201260"/>
              <a:gd name="connsiteY3" fmla="*/ 84905 h 1480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1260" h="1480558">
                <a:moveTo>
                  <a:pt x="0" y="1480558"/>
                </a:moveTo>
                <a:lnTo>
                  <a:pt x="3201260" y="1480558"/>
                </a:lnTo>
                <a:lnTo>
                  <a:pt x="1805607" y="84905"/>
                </a:lnTo>
                <a:cubicBezTo>
                  <a:pt x="1692401" y="-28301"/>
                  <a:pt x="1508859" y="-28301"/>
                  <a:pt x="1395653" y="84905"/>
                </a:cubicBezTo>
                <a:close/>
              </a:path>
            </a:pathLst>
          </a:cu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2700000">
            <a:off x="6344148" y="5824084"/>
            <a:ext cx="2067833" cy="2067833"/>
          </a:xfrm>
          <a:custGeom>
            <a:avLst/>
            <a:gdLst>
              <a:gd name="connsiteX0" fmla="*/ 68334 w 2067833"/>
              <a:gd name="connsiteY0" fmla="*/ 68334 h 2067833"/>
              <a:gd name="connsiteX1" fmla="*/ 233308 w 2067833"/>
              <a:gd name="connsiteY1" fmla="*/ 0 h 2067833"/>
              <a:gd name="connsiteX2" fmla="*/ 2067833 w 2067833"/>
              <a:gd name="connsiteY2" fmla="*/ 0 h 2067833"/>
              <a:gd name="connsiteX3" fmla="*/ 0 w 2067833"/>
              <a:gd name="connsiteY3" fmla="*/ 2067833 h 2067833"/>
              <a:gd name="connsiteX4" fmla="*/ 0 w 2067833"/>
              <a:gd name="connsiteY4" fmla="*/ 233308 h 2067833"/>
              <a:gd name="connsiteX5" fmla="*/ 68334 w 2067833"/>
              <a:gd name="connsiteY5" fmla="*/ 68334 h 2067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7833" h="2067833">
                <a:moveTo>
                  <a:pt x="68334" y="68334"/>
                </a:moveTo>
                <a:cubicBezTo>
                  <a:pt x="110555" y="26114"/>
                  <a:pt x="168882" y="0"/>
                  <a:pt x="233308" y="0"/>
                </a:cubicBezTo>
                <a:lnTo>
                  <a:pt x="2067833" y="0"/>
                </a:lnTo>
                <a:lnTo>
                  <a:pt x="0" y="2067833"/>
                </a:lnTo>
                <a:lnTo>
                  <a:pt x="0" y="233308"/>
                </a:lnTo>
                <a:cubicBezTo>
                  <a:pt x="0" y="168882"/>
                  <a:pt x="26114" y="110555"/>
                  <a:pt x="68334" y="68334"/>
                </a:cubicBezTo>
                <a:close/>
              </a:path>
            </a:pathLst>
          </a:cu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5550126" y="6018242"/>
            <a:ext cx="1872796" cy="839758"/>
          </a:xfrm>
          <a:custGeom>
            <a:avLst/>
            <a:gdLst>
              <a:gd name="connsiteX0" fmla="*/ 936398 w 1872796"/>
              <a:gd name="connsiteY0" fmla="*/ 0 h 839758"/>
              <a:gd name="connsiteX1" fmla="*/ 1101372 w 1872796"/>
              <a:gd name="connsiteY1" fmla="*/ 68334 h 839758"/>
              <a:gd name="connsiteX2" fmla="*/ 1872796 w 1872796"/>
              <a:gd name="connsiteY2" fmla="*/ 839758 h 839758"/>
              <a:gd name="connsiteX3" fmla="*/ 0 w 1872796"/>
              <a:gd name="connsiteY3" fmla="*/ 839758 h 839758"/>
              <a:gd name="connsiteX4" fmla="*/ 771425 w 1872796"/>
              <a:gd name="connsiteY4" fmla="*/ 68334 h 839758"/>
              <a:gd name="connsiteX5" fmla="*/ 936398 w 1872796"/>
              <a:gd name="connsiteY5" fmla="*/ 0 h 839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2796" h="839758">
                <a:moveTo>
                  <a:pt x="936398" y="0"/>
                </a:moveTo>
                <a:cubicBezTo>
                  <a:pt x="996107" y="0"/>
                  <a:pt x="1055816" y="22778"/>
                  <a:pt x="1101372" y="68334"/>
                </a:cubicBezTo>
                <a:lnTo>
                  <a:pt x="1872796" y="839758"/>
                </a:lnTo>
                <a:lnTo>
                  <a:pt x="0" y="839758"/>
                </a:lnTo>
                <a:lnTo>
                  <a:pt x="771425" y="68334"/>
                </a:lnTo>
                <a:cubicBezTo>
                  <a:pt x="816981" y="22778"/>
                  <a:pt x="876690" y="0"/>
                  <a:pt x="936398" y="0"/>
                </a:cubicBezTo>
                <a:close/>
              </a:path>
            </a:pathLst>
          </a:custGeom>
          <a:solidFill>
            <a:srgbClr val="004E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749" y="527000"/>
            <a:ext cx="3053497" cy="9540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930988" y="2624512"/>
            <a:ext cx="6661173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400" b="1" spc="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项目名称</a:t>
            </a:r>
            <a:endParaRPr lang="zh-CN" altLang="en-US" sz="6400" b="1" spc="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13833" y="4201901"/>
            <a:ext cx="6661173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0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部门：</a:t>
            </a:r>
            <a:r>
              <a:rPr lang="en-US" altLang="zh-CN" sz="1900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       </a:t>
            </a:r>
            <a:r>
              <a:rPr lang="zh-CN" altLang="en-US" sz="1900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主要研究者：</a:t>
            </a:r>
            <a:r>
              <a:rPr lang="en-US" altLang="zh-CN" sz="1900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XXX</a:t>
            </a:r>
            <a:r>
              <a:rPr lang="zh-CN" altLang="en-US" sz="1900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900" spc="-15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900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sz="1900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r>
              <a:rPr lang="zh-CN" altLang="en-US" sz="1900" spc="-1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endParaRPr lang="zh-CN" altLang="en-US" sz="1900" spc="-1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02584" y="442179"/>
            <a:ext cx="4886106" cy="6415821"/>
            <a:chOff x="7302584" y="442179"/>
            <a:chExt cx="4886106" cy="6415821"/>
          </a:xfrm>
        </p:grpSpPr>
        <p:sp>
          <p:nvSpPr>
            <p:cNvPr id="18" name="任意多边形 17"/>
            <p:cNvSpPr/>
            <p:nvPr/>
          </p:nvSpPr>
          <p:spPr>
            <a:xfrm>
              <a:off x="7302585" y="442179"/>
              <a:ext cx="4886105" cy="6415821"/>
            </a:xfrm>
            <a:custGeom>
              <a:avLst/>
              <a:gdLst>
                <a:gd name="connsiteX0" fmla="*/ 4364347 w 4886105"/>
                <a:gd name="connsiteY0" fmla="*/ 0 h 6415821"/>
                <a:gd name="connsiteX1" fmla="*/ 4533466 w 4886105"/>
                <a:gd name="connsiteY1" fmla="*/ 70052 h 6415821"/>
                <a:gd name="connsiteX2" fmla="*/ 4886105 w 4886105"/>
                <a:gd name="connsiteY2" fmla="*/ 422691 h 6415821"/>
                <a:gd name="connsiteX3" fmla="*/ 4886105 w 4886105"/>
                <a:gd name="connsiteY3" fmla="*/ 6415821 h 6415821"/>
                <a:gd name="connsiteX4" fmla="*/ 1952407 w 4886105"/>
                <a:gd name="connsiteY4" fmla="*/ 6415821 h 6415821"/>
                <a:gd name="connsiteX5" fmla="*/ 70052 w 4886105"/>
                <a:gd name="connsiteY5" fmla="*/ 4533466 h 6415821"/>
                <a:gd name="connsiteX6" fmla="*/ 70052 w 4886105"/>
                <a:gd name="connsiteY6" fmla="*/ 4195229 h 6415821"/>
                <a:gd name="connsiteX7" fmla="*/ 4195228 w 4886105"/>
                <a:gd name="connsiteY7" fmla="*/ 70052 h 6415821"/>
                <a:gd name="connsiteX8" fmla="*/ 4364347 w 4886105"/>
                <a:gd name="connsiteY8" fmla="*/ 0 h 6415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86105" h="6415821">
                  <a:moveTo>
                    <a:pt x="4364347" y="0"/>
                  </a:moveTo>
                  <a:cubicBezTo>
                    <a:pt x="4425556" y="1"/>
                    <a:pt x="4486765" y="23351"/>
                    <a:pt x="4533466" y="70052"/>
                  </a:cubicBezTo>
                  <a:lnTo>
                    <a:pt x="4886105" y="422691"/>
                  </a:lnTo>
                  <a:lnTo>
                    <a:pt x="4886105" y="6415821"/>
                  </a:lnTo>
                  <a:lnTo>
                    <a:pt x="1952407" y="6415821"/>
                  </a:lnTo>
                  <a:lnTo>
                    <a:pt x="70052" y="4533466"/>
                  </a:lnTo>
                  <a:cubicBezTo>
                    <a:pt x="-23350" y="4440064"/>
                    <a:pt x="-23350" y="4288630"/>
                    <a:pt x="70052" y="4195229"/>
                  </a:cubicBezTo>
                  <a:lnTo>
                    <a:pt x="4195228" y="70052"/>
                  </a:lnTo>
                  <a:cubicBezTo>
                    <a:pt x="4241929" y="23351"/>
                    <a:pt x="4303138" y="1"/>
                    <a:pt x="4364347" y="0"/>
                  </a:cubicBezTo>
                  <a:close/>
                </a:path>
              </a:pathLst>
            </a:custGeom>
            <a:blipFill dpi="0" rotWithShape="1">
              <a:blip r:embed="rId3" cstate="print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7302584" y="442179"/>
              <a:ext cx="4886105" cy="6415821"/>
            </a:xfrm>
            <a:custGeom>
              <a:avLst/>
              <a:gdLst>
                <a:gd name="connsiteX0" fmla="*/ 4364347 w 4886105"/>
                <a:gd name="connsiteY0" fmla="*/ 0 h 6415821"/>
                <a:gd name="connsiteX1" fmla="*/ 4533466 w 4886105"/>
                <a:gd name="connsiteY1" fmla="*/ 70052 h 6415821"/>
                <a:gd name="connsiteX2" fmla="*/ 4886105 w 4886105"/>
                <a:gd name="connsiteY2" fmla="*/ 422691 h 6415821"/>
                <a:gd name="connsiteX3" fmla="*/ 4886105 w 4886105"/>
                <a:gd name="connsiteY3" fmla="*/ 6415821 h 6415821"/>
                <a:gd name="connsiteX4" fmla="*/ 1952407 w 4886105"/>
                <a:gd name="connsiteY4" fmla="*/ 6415821 h 6415821"/>
                <a:gd name="connsiteX5" fmla="*/ 70052 w 4886105"/>
                <a:gd name="connsiteY5" fmla="*/ 4533466 h 6415821"/>
                <a:gd name="connsiteX6" fmla="*/ 70052 w 4886105"/>
                <a:gd name="connsiteY6" fmla="*/ 4195229 h 6415821"/>
                <a:gd name="connsiteX7" fmla="*/ 4195228 w 4886105"/>
                <a:gd name="connsiteY7" fmla="*/ 70052 h 6415821"/>
                <a:gd name="connsiteX8" fmla="*/ 4364347 w 4886105"/>
                <a:gd name="connsiteY8" fmla="*/ 0 h 6415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86105" h="6415821">
                  <a:moveTo>
                    <a:pt x="4364347" y="0"/>
                  </a:moveTo>
                  <a:cubicBezTo>
                    <a:pt x="4425556" y="1"/>
                    <a:pt x="4486765" y="23351"/>
                    <a:pt x="4533466" y="70052"/>
                  </a:cubicBezTo>
                  <a:lnTo>
                    <a:pt x="4886105" y="422691"/>
                  </a:lnTo>
                  <a:lnTo>
                    <a:pt x="4886105" y="6415821"/>
                  </a:lnTo>
                  <a:lnTo>
                    <a:pt x="1952407" y="6415821"/>
                  </a:lnTo>
                  <a:lnTo>
                    <a:pt x="70052" y="4533466"/>
                  </a:lnTo>
                  <a:cubicBezTo>
                    <a:pt x="-23350" y="4440064"/>
                    <a:pt x="-23350" y="4288630"/>
                    <a:pt x="70052" y="4195229"/>
                  </a:cubicBezTo>
                  <a:lnTo>
                    <a:pt x="4195228" y="70052"/>
                  </a:lnTo>
                  <a:cubicBezTo>
                    <a:pt x="4241929" y="23351"/>
                    <a:pt x="4303138" y="1"/>
                    <a:pt x="4364347" y="0"/>
                  </a:cubicBezTo>
                  <a:close/>
                </a:path>
              </a:pathLst>
            </a:custGeom>
            <a:blipFill dpi="0" rotWithShape="1">
              <a:blip r:embed="rId4" cstate="print">
                <a:alphaModFix amt="80000"/>
              </a:blip>
              <a:srcRect/>
              <a:stretch>
                <a:fillRect l="-16000" t="-3000" r="-131000" b="-15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84464" y="5886714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dirty="0"/>
              <a:t>（汇报时间为 </a:t>
            </a:r>
            <a:r>
              <a:rPr lang="en-US" altLang="zh-CN" dirty="0" smtClean="0"/>
              <a:t>5</a:t>
            </a:r>
            <a:r>
              <a:rPr lang="zh-CN" altLang="en-US" dirty="0" smtClean="0"/>
              <a:t> 分钟）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66744" y="579214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研究的可操作性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868" y="431957"/>
            <a:ext cx="2304528" cy="720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00889" y="573179"/>
            <a:ext cx="113923" cy="552470"/>
          </a:xfrm>
          <a:prstGeom prst="rect">
            <a:avLst/>
          </a:pr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66744" y="579214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868" y="431957"/>
            <a:ext cx="2304528" cy="720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00889" y="573179"/>
            <a:ext cx="113923" cy="552470"/>
          </a:xfrm>
          <a:prstGeom prst="rect">
            <a:avLst/>
          </a:pr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 flipV="1">
            <a:off x="8360614" y="0"/>
            <a:ext cx="3201260" cy="1480558"/>
          </a:xfrm>
          <a:custGeom>
            <a:avLst/>
            <a:gdLst>
              <a:gd name="connsiteX0" fmla="*/ 0 w 3201260"/>
              <a:gd name="connsiteY0" fmla="*/ 1480558 h 1480558"/>
              <a:gd name="connsiteX1" fmla="*/ 3201260 w 3201260"/>
              <a:gd name="connsiteY1" fmla="*/ 1480558 h 1480558"/>
              <a:gd name="connsiteX2" fmla="*/ 1805607 w 3201260"/>
              <a:gd name="connsiteY2" fmla="*/ 84905 h 1480558"/>
              <a:gd name="connsiteX3" fmla="*/ 1395653 w 3201260"/>
              <a:gd name="connsiteY3" fmla="*/ 84905 h 1480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1260" h="1480558">
                <a:moveTo>
                  <a:pt x="0" y="1480558"/>
                </a:moveTo>
                <a:lnTo>
                  <a:pt x="3201260" y="1480558"/>
                </a:lnTo>
                <a:lnTo>
                  <a:pt x="1805607" y="84905"/>
                </a:lnTo>
                <a:cubicBezTo>
                  <a:pt x="1692401" y="-28301"/>
                  <a:pt x="1508859" y="-28301"/>
                  <a:pt x="1395653" y="84905"/>
                </a:cubicBezTo>
                <a:close/>
              </a:path>
            </a:pathLst>
          </a:cu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2700000">
            <a:off x="6344148" y="5824084"/>
            <a:ext cx="2067833" cy="2067833"/>
          </a:xfrm>
          <a:custGeom>
            <a:avLst/>
            <a:gdLst>
              <a:gd name="connsiteX0" fmla="*/ 68334 w 2067833"/>
              <a:gd name="connsiteY0" fmla="*/ 68334 h 2067833"/>
              <a:gd name="connsiteX1" fmla="*/ 233308 w 2067833"/>
              <a:gd name="connsiteY1" fmla="*/ 0 h 2067833"/>
              <a:gd name="connsiteX2" fmla="*/ 2067833 w 2067833"/>
              <a:gd name="connsiteY2" fmla="*/ 0 h 2067833"/>
              <a:gd name="connsiteX3" fmla="*/ 0 w 2067833"/>
              <a:gd name="connsiteY3" fmla="*/ 2067833 h 2067833"/>
              <a:gd name="connsiteX4" fmla="*/ 0 w 2067833"/>
              <a:gd name="connsiteY4" fmla="*/ 233308 h 2067833"/>
              <a:gd name="connsiteX5" fmla="*/ 68334 w 2067833"/>
              <a:gd name="connsiteY5" fmla="*/ 68334 h 2067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7833" h="2067833">
                <a:moveTo>
                  <a:pt x="68334" y="68334"/>
                </a:moveTo>
                <a:cubicBezTo>
                  <a:pt x="110555" y="26114"/>
                  <a:pt x="168882" y="0"/>
                  <a:pt x="233308" y="0"/>
                </a:cubicBezTo>
                <a:lnTo>
                  <a:pt x="2067833" y="0"/>
                </a:lnTo>
                <a:lnTo>
                  <a:pt x="0" y="2067833"/>
                </a:lnTo>
                <a:lnTo>
                  <a:pt x="0" y="233308"/>
                </a:lnTo>
                <a:cubicBezTo>
                  <a:pt x="0" y="168882"/>
                  <a:pt x="26114" y="110555"/>
                  <a:pt x="68334" y="68334"/>
                </a:cubicBezTo>
                <a:close/>
              </a:path>
            </a:pathLst>
          </a:cu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5550126" y="6018242"/>
            <a:ext cx="1872796" cy="839758"/>
          </a:xfrm>
          <a:custGeom>
            <a:avLst/>
            <a:gdLst>
              <a:gd name="connsiteX0" fmla="*/ 936398 w 1872796"/>
              <a:gd name="connsiteY0" fmla="*/ 0 h 839758"/>
              <a:gd name="connsiteX1" fmla="*/ 1101372 w 1872796"/>
              <a:gd name="connsiteY1" fmla="*/ 68334 h 839758"/>
              <a:gd name="connsiteX2" fmla="*/ 1872796 w 1872796"/>
              <a:gd name="connsiteY2" fmla="*/ 839758 h 839758"/>
              <a:gd name="connsiteX3" fmla="*/ 0 w 1872796"/>
              <a:gd name="connsiteY3" fmla="*/ 839758 h 839758"/>
              <a:gd name="connsiteX4" fmla="*/ 771425 w 1872796"/>
              <a:gd name="connsiteY4" fmla="*/ 68334 h 839758"/>
              <a:gd name="connsiteX5" fmla="*/ 936398 w 1872796"/>
              <a:gd name="connsiteY5" fmla="*/ 0 h 839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2796" h="839758">
                <a:moveTo>
                  <a:pt x="936398" y="0"/>
                </a:moveTo>
                <a:cubicBezTo>
                  <a:pt x="996107" y="0"/>
                  <a:pt x="1055816" y="22778"/>
                  <a:pt x="1101372" y="68334"/>
                </a:cubicBezTo>
                <a:lnTo>
                  <a:pt x="1872796" y="839758"/>
                </a:lnTo>
                <a:lnTo>
                  <a:pt x="0" y="839758"/>
                </a:lnTo>
                <a:lnTo>
                  <a:pt x="771425" y="68334"/>
                </a:lnTo>
                <a:cubicBezTo>
                  <a:pt x="816981" y="22778"/>
                  <a:pt x="876690" y="0"/>
                  <a:pt x="936398" y="0"/>
                </a:cubicBezTo>
                <a:close/>
              </a:path>
            </a:pathLst>
          </a:custGeom>
          <a:solidFill>
            <a:srgbClr val="004E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204" y="854025"/>
            <a:ext cx="3053497" cy="9540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188866" y="3096091"/>
            <a:ext cx="3801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400" b="1" spc="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</a:t>
            </a:r>
            <a:endParaRPr lang="en-US" altLang="zh-CN" sz="6400" b="1" spc="6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02584" y="442179"/>
            <a:ext cx="4886106" cy="6415821"/>
            <a:chOff x="7302584" y="442179"/>
            <a:chExt cx="4886106" cy="6415821"/>
          </a:xfrm>
        </p:grpSpPr>
        <p:sp>
          <p:nvSpPr>
            <p:cNvPr id="18" name="任意多边形 17"/>
            <p:cNvSpPr/>
            <p:nvPr/>
          </p:nvSpPr>
          <p:spPr>
            <a:xfrm>
              <a:off x="7302585" y="442179"/>
              <a:ext cx="4886105" cy="6415821"/>
            </a:xfrm>
            <a:custGeom>
              <a:avLst/>
              <a:gdLst>
                <a:gd name="connsiteX0" fmla="*/ 4364347 w 4886105"/>
                <a:gd name="connsiteY0" fmla="*/ 0 h 6415821"/>
                <a:gd name="connsiteX1" fmla="*/ 4533466 w 4886105"/>
                <a:gd name="connsiteY1" fmla="*/ 70052 h 6415821"/>
                <a:gd name="connsiteX2" fmla="*/ 4886105 w 4886105"/>
                <a:gd name="connsiteY2" fmla="*/ 422691 h 6415821"/>
                <a:gd name="connsiteX3" fmla="*/ 4886105 w 4886105"/>
                <a:gd name="connsiteY3" fmla="*/ 6415821 h 6415821"/>
                <a:gd name="connsiteX4" fmla="*/ 1952407 w 4886105"/>
                <a:gd name="connsiteY4" fmla="*/ 6415821 h 6415821"/>
                <a:gd name="connsiteX5" fmla="*/ 70052 w 4886105"/>
                <a:gd name="connsiteY5" fmla="*/ 4533466 h 6415821"/>
                <a:gd name="connsiteX6" fmla="*/ 70052 w 4886105"/>
                <a:gd name="connsiteY6" fmla="*/ 4195229 h 6415821"/>
                <a:gd name="connsiteX7" fmla="*/ 4195228 w 4886105"/>
                <a:gd name="connsiteY7" fmla="*/ 70052 h 6415821"/>
                <a:gd name="connsiteX8" fmla="*/ 4364347 w 4886105"/>
                <a:gd name="connsiteY8" fmla="*/ 0 h 6415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86105" h="6415821">
                  <a:moveTo>
                    <a:pt x="4364347" y="0"/>
                  </a:moveTo>
                  <a:cubicBezTo>
                    <a:pt x="4425556" y="1"/>
                    <a:pt x="4486765" y="23351"/>
                    <a:pt x="4533466" y="70052"/>
                  </a:cubicBezTo>
                  <a:lnTo>
                    <a:pt x="4886105" y="422691"/>
                  </a:lnTo>
                  <a:lnTo>
                    <a:pt x="4886105" y="6415821"/>
                  </a:lnTo>
                  <a:lnTo>
                    <a:pt x="1952407" y="6415821"/>
                  </a:lnTo>
                  <a:lnTo>
                    <a:pt x="70052" y="4533466"/>
                  </a:lnTo>
                  <a:cubicBezTo>
                    <a:pt x="-23350" y="4440064"/>
                    <a:pt x="-23350" y="4288630"/>
                    <a:pt x="70052" y="4195229"/>
                  </a:cubicBezTo>
                  <a:lnTo>
                    <a:pt x="4195228" y="70052"/>
                  </a:lnTo>
                  <a:cubicBezTo>
                    <a:pt x="4241929" y="23351"/>
                    <a:pt x="4303138" y="1"/>
                    <a:pt x="4364347" y="0"/>
                  </a:cubicBezTo>
                  <a:close/>
                </a:path>
              </a:pathLst>
            </a:custGeom>
            <a:blipFill dpi="0" rotWithShape="1">
              <a:blip r:embed="rId3" cstate="print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7302584" y="442179"/>
              <a:ext cx="4886105" cy="6415821"/>
            </a:xfrm>
            <a:custGeom>
              <a:avLst/>
              <a:gdLst>
                <a:gd name="connsiteX0" fmla="*/ 4364347 w 4886105"/>
                <a:gd name="connsiteY0" fmla="*/ 0 h 6415821"/>
                <a:gd name="connsiteX1" fmla="*/ 4533466 w 4886105"/>
                <a:gd name="connsiteY1" fmla="*/ 70052 h 6415821"/>
                <a:gd name="connsiteX2" fmla="*/ 4886105 w 4886105"/>
                <a:gd name="connsiteY2" fmla="*/ 422691 h 6415821"/>
                <a:gd name="connsiteX3" fmla="*/ 4886105 w 4886105"/>
                <a:gd name="connsiteY3" fmla="*/ 6415821 h 6415821"/>
                <a:gd name="connsiteX4" fmla="*/ 1952407 w 4886105"/>
                <a:gd name="connsiteY4" fmla="*/ 6415821 h 6415821"/>
                <a:gd name="connsiteX5" fmla="*/ 70052 w 4886105"/>
                <a:gd name="connsiteY5" fmla="*/ 4533466 h 6415821"/>
                <a:gd name="connsiteX6" fmla="*/ 70052 w 4886105"/>
                <a:gd name="connsiteY6" fmla="*/ 4195229 h 6415821"/>
                <a:gd name="connsiteX7" fmla="*/ 4195228 w 4886105"/>
                <a:gd name="connsiteY7" fmla="*/ 70052 h 6415821"/>
                <a:gd name="connsiteX8" fmla="*/ 4364347 w 4886105"/>
                <a:gd name="connsiteY8" fmla="*/ 0 h 6415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86105" h="6415821">
                  <a:moveTo>
                    <a:pt x="4364347" y="0"/>
                  </a:moveTo>
                  <a:cubicBezTo>
                    <a:pt x="4425556" y="1"/>
                    <a:pt x="4486765" y="23351"/>
                    <a:pt x="4533466" y="70052"/>
                  </a:cubicBezTo>
                  <a:lnTo>
                    <a:pt x="4886105" y="422691"/>
                  </a:lnTo>
                  <a:lnTo>
                    <a:pt x="4886105" y="6415821"/>
                  </a:lnTo>
                  <a:lnTo>
                    <a:pt x="1952407" y="6415821"/>
                  </a:lnTo>
                  <a:lnTo>
                    <a:pt x="70052" y="4533466"/>
                  </a:lnTo>
                  <a:cubicBezTo>
                    <a:pt x="-23350" y="4440064"/>
                    <a:pt x="-23350" y="4288630"/>
                    <a:pt x="70052" y="4195229"/>
                  </a:cubicBezTo>
                  <a:lnTo>
                    <a:pt x="4195228" y="70052"/>
                  </a:lnTo>
                  <a:cubicBezTo>
                    <a:pt x="4241929" y="23351"/>
                    <a:pt x="4303138" y="1"/>
                    <a:pt x="4364347" y="0"/>
                  </a:cubicBezTo>
                  <a:close/>
                </a:path>
              </a:pathLst>
            </a:custGeom>
            <a:blipFill dpi="0" rotWithShape="1">
              <a:blip r:embed="rId4" cstate="print">
                <a:alphaModFix amt="80000"/>
              </a:blip>
              <a:srcRect/>
              <a:stretch>
                <a:fillRect l="-16000" t="-3000" r="-131000" b="-15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51435"/>
            <a:ext cx="928370" cy="744220"/>
          </a:xfrm>
          <a:prstGeom prst="rect">
            <a:avLst/>
          </a:pr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76325" y="79375"/>
            <a:ext cx="30378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kern="1500" dirty="0">
                <a:solidFill>
                  <a:srgbClr val="C8161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汇报内容大纲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93584" y="1478156"/>
            <a:ext cx="10111228" cy="4816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．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研究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背景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立题依据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涉及的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药物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器械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产品信息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（PPT1-2 张）</a:t>
            </a:r>
          </a:p>
          <a:p>
            <a:pPr>
              <a:spcBef>
                <a:spcPts val="600"/>
              </a:spcBef>
            </a:pPr>
            <a:r>
              <a:rPr lang="en-US" altLang="zh-CN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（如为多中心参加单位请贴上组长单位伦理批件，如为资助项目请注明资金来源）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．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研究概况：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研究目的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、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评价指标、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样本量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（样本量请说明依据）</a:t>
            </a:r>
            <a:r>
              <a:rPr lang="en-US" altLang="zh-CN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（PPT1-2 张）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3．研究设计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（PPT3-4张）</a:t>
            </a:r>
          </a:p>
          <a:p>
            <a:pPr>
              <a:spcBef>
                <a:spcPts val="600"/>
              </a:spcBef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.入选标准、排除标准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 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分组情况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如为随机请说明随机方法，如为双盲请说明可操作性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</a:p>
          <a:p>
            <a:pPr>
              <a:spcBef>
                <a:spcPts val="600"/>
              </a:spcBef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.研究设计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 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研究持续时间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研究流程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、药物剂量及给药方式、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随访次数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及内容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 </a:t>
            </a:r>
            <a:r>
              <a:rPr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受试者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可能的</a:t>
            </a:r>
            <a:r>
              <a:rPr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风险与获益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（PPT1张）</a:t>
            </a:r>
            <a:endParaRPr lang="en-US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5.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受试者知情同意内容及实施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（PPT1-2 张）</a:t>
            </a:r>
            <a:endParaRPr sz="20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6.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研究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费用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补偿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与赔偿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（PPT1张） 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有保险提供保单或购买承诺，没有保险请告知赔偿方式</a:t>
            </a:r>
            <a:endParaRPr lang="en-US" altLang="zh-CN" sz="16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7.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研究的可操作性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（PPT1-2张） 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（研究团队，研究者资质，场地，设施条件，仪器等）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spcBef>
                <a:spcPts val="600"/>
              </a:spcBef>
            </a:pP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8.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其他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需要向伦理委员会汇报的内容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（数据安全、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隐私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保护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问题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</a:t>
            </a:r>
            <a:r>
              <a:rPr lang="zh-CN" altLang="en-US" sz="20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r>
              <a:rPr lang="en-US" altLang="zh-CN" sz="1600" b="1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视项目情况自行增加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需要向伦理委员会</a:t>
            </a:r>
            <a:r>
              <a:rPr lang="en-US" altLang="zh-CN" sz="1600" b="1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汇报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的</a:t>
            </a:r>
            <a:r>
              <a:rPr lang="en-US" altLang="zh-CN" sz="1600" b="1" dirty="0" err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内容</a:t>
            </a:r>
            <a:endParaRPr lang="en-US" altLang="zh-CN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31597" y="965158"/>
            <a:ext cx="957742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chemeClr val="tx1"/>
                </a:solidFill>
              </a:rPr>
              <a:t>本页为汇报大纲要求，请在完成</a:t>
            </a:r>
            <a:r>
              <a:rPr lang="en-US" altLang="zh-CN" b="1" dirty="0" err="1" smtClean="0">
                <a:solidFill>
                  <a:schemeClr val="tx1"/>
                </a:solidFill>
              </a:rPr>
              <a:t>ppt</a:t>
            </a:r>
            <a:r>
              <a:rPr lang="zh-CN" altLang="en-US" b="1" dirty="0" smtClean="0">
                <a:solidFill>
                  <a:schemeClr val="tx1"/>
                </a:solidFill>
              </a:rPr>
              <a:t>后删除即可，建议 PPT 总张数控制在 </a:t>
            </a:r>
            <a:r>
              <a:rPr lang="zh-CN" altLang="en-US" b="1" dirty="0" smtClean="0">
                <a:solidFill>
                  <a:schemeClr val="tx1"/>
                </a:solidFill>
              </a:rPr>
              <a:t>15</a:t>
            </a:r>
            <a:r>
              <a:rPr lang="en-US" altLang="zh-CN" b="1" dirty="0" smtClean="0">
                <a:solidFill>
                  <a:schemeClr val="tx1"/>
                </a:solidFill>
              </a:rPr>
              <a:t>-20</a:t>
            </a:r>
            <a:r>
              <a:rPr lang="zh-CN" altLang="en-US" b="1" dirty="0" smtClean="0">
                <a:solidFill>
                  <a:schemeClr val="tx1"/>
                </a:solidFill>
              </a:rPr>
              <a:t> </a:t>
            </a:r>
            <a:r>
              <a:rPr lang="zh-CN" altLang="en-US" b="1" dirty="0" smtClean="0">
                <a:solidFill>
                  <a:schemeClr val="tx1"/>
                </a:solidFill>
              </a:rPr>
              <a:t>张左右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" y="1240971"/>
            <a:ext cx="996287" cy="1652354"/>
          </a:xfrm>
          <a:prstGeom prst="rect">
            <a:avLst/>
          </a:pr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140973" y="1241843"/>
            <a:ext cx="2196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kern="1500" dirty="0" smtClean="0">
                <a:solidFill>
                  <a:srgbClr val="C8161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4800" b="1" kern="1500" dirty="0">
              <a:solidFill>
                <a:srgbClr val="C8161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54035" y="2350840"/>
            <a:ext cx="17119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kern="1500" dirty="0" smtClean="0">
                <a:solidFill>
                  <a:srgbClr val="C8161D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contents</a:t>
            </a:r>
            <a:endParaRPr lang="zh-CN" altLang="en-US" sz="2000" kern="1500" dirty="0">
              <a:solidFill>
                <a:srgbClr val="C8161D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080094" y="839931"/>
            <a:ext cx="968137" cy="936000"/>
            <a:chOff x="3926256" y="853579"/>
            <a:chExt cx="968137" cy="936000"/>
          </a:xfrm>
        </p:grpSpPr>
        <p:pic>
          <p:nvPicPr>
            <p:cNvPr id="8" name="图片 7"/>
            <p:cNvPicPr>
              <a:picLocks noChangeAspect="1"/>
            </p:cNvPicPr>
            <p:nvPr>
              <p:custDataLst>
                <p:tags r:id="rId23"/>
              </p:custDataLst>
            </p:nvPr>
          </p:nvPicPr>
          <p:blipFill>
            <a:blip r:embed="rId2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6256" y="853579"/>
              <a:ext cx="968137" cy="936000"/>
            </a:xfrm>
            <a:prstGeom prst="rect">
              <a:avLst/>
            </a:prstGeom>
          </p:spPr>
        </p:pic>
        <p:sp>
          <p:nvSpPr>
            <p:cNvPr id="2" name="文本框 1"/>
            <p:cNvSpPr txBox="1"/>
            <p:nvPr>
              <p:custDataLst>
                <p:tags r:id="rId24"/>
              </p:custDataLst>
            </p:nvPr>
          </p:nvSpPr>
          <p:spPr>
            <a:xfrm>
              <a:off x="4107675" y="1097157"/>
              <a:ext cx="57900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文本框 10"/>
          <p:cNvSpPr txBox="1"/>
          <p:nvPr>
            <p:custDataLst>
              <p:tags r:id="rId1"/>
            </p:custDataLst>
          </p:nvPr>
        </p:nvSpPr>
        <p:spPr>
          <a:xfrm>
            <a:off x="4219711" y="105019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059139" y="1901650"/>
            <a:ext cx="968137" cy="936000"/>
            <a:chOff x="3905301" y="1969889"/>
            <a:chExt cx="968137" cy="936000"/>
          </a:xfrm>
        </p:grpSpPr>
        <p:pic>
          <p:nvPicPr>
            <p:cNvPr id="13" name="图片 12"/>
            <p:cNvPicPr>
              <a:picLocks noChangeAspect="1"/>
            </p:cNvPicPr>
            <p:nvPr>
              <p:custDataLst>
                <p:tags r:id="rId21"/>
              </p:custDataLst>
            </p:nvPr>
          </p:nvPicPr>
          <p:blipFill>
            <a:blip r:embed="rId2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301" y="1969889"/>
              <a:ext cx="968137" cy="936000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>
              <p:custDataLst>
                <p:tags r:id="rId22"/>
              </p:custDataLst>
            </p:nvPr>
          </p:nvSpPr>
          <p:spPr>
            <a:xfrm>
              <a:off x="4086720" y="2213467"/>
              <a:ext cx="579005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文本框 14"/>
          <p:cNvSpPr txBox="1"/>
          <p:nvPr>
            <p:custDataLst>
              <p:tags r:id="rId2"/>
            </p:custDataLst>
          </p:nvPr>
        </p:nvSpPr>
        <p:spPr>
          <a:xfrm>
            <a:off x="4198756" y="209255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研究概况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059139" y="2999455"/>
            <a:ext cx="968137" cy="936000"/>
            <a:chOff x="3905301" y="3067694"/>
            <a:chExt cx="968137" cy="936000"/>
          </a:xfrm>
        </p:grpSpPr>
        <p:pic>
          <p:nvPicPr>
            <p:cNvPr id="17" name="图片 16"/>
            <p:cNvPicPr>
              <a:picLocks noChangeAspect="1"/>
            </p:cNvPicPr>
            <p:nvPr>
              <p:custDataLst>
                <p:tags r:id="rId19"/>
              </p:custDataLst>
            </p:nvPr>
          </p:nvPicPr>
          <p:blipFill>
            <a:blip r:embed="rId2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301" y="3067694"/>
              <a:ext cx="968137" cy="936000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>
              <p:custDataLst>
                <p:tags r:id="rId20"/>
              </p:custDataLst>
            </p:nvPr>
          </p:nvSpPr>
          <p:spPr>
            <a:xfrm>
              <a:off x="4086720" y="3311272"/>
              <a:ext cx="579005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文本框 18"/>
          <p:cNvSpPr txBox="1"/>
          <p:nvPr>
            <p:custDataLst>
              <p:tags r:id="rId3"/>
            </p:custDataLst>
          </p:nvPr>
        </p:nvSpPr>
        <p:spPr>
          <a:xfrm>
            <a:off x="4257811" y="321322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研究设计</a:t>
            </a:r>
            <a:endParaRPr lang="zh-CN" altLang="en-US" sz="24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059139" y="4032948"/>
            <a:ext cx="968137" cy="936000"/>
            <a:chOff x="3905301" y="4101187"/>
            <a:chExt cx="968137" cy="936000"/>
          </a:xfrm>
        </p:grpSpPr>
        <p:pic>
          <p:nvPicPr>
            <p:cNvPr id="21" name="图片 20"/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2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5301" y="4101187"/>
              <a:ext cx="968137" cy="936000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>
              <p:custDataLst>
                <p:tags r:id="rId18"/>
              </p:custDataLst>
            </p:nvPr>
          </p:nvSpPr>
          <p:spPr>
            <a:xfrm>
              <a:off x="4086720" y="4344765"/>
              <a:ext cx="579005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文本框 22"/>
          <p:cNvSpPr txBox="1"/>
          <p:nvPr>
            <p:custDataLst>
              <p:tags r:id="rId4"/>
            </p:custDataLst>
          </p:nvPr>
        </p:nvSpPr>
        <p:spPr>
          <a:xfrm>
            <a:off x="4279401" y="4316214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受试者可能的风险与获益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088026" y="5171163"/>
            <a:ext cx="968137" cy="936000"/>
            <a:chOff x="3934188" y="5239402"/>
            <a:chExt cx="968137" cy="936000"/>
          </a:xfrm>
        </p:grpSpPr>
        <p:pic>
          <p:nvPicPr>
            <p:cNvPr id="3" name="图片 2"/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2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4188" y="5239402"/>
              <a:ext cx="968137" cy="9360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>
              <p:custDataLst>
                <p:tags r:id="rId16"/>
              </p:custDataLst>
            </p:nvPr>
          </p:nvSpPr>
          <p:spPr>
            <a:xfrm>
              <a:off x="4142903" y="5510274"/>
              <a:ext cx="579005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>
            <p:custDataLst>
              <p:tags r:id="rId5"/>
            </p:custDataLst>
          </p:nvPr>
        </p:nvSpPr>
        <p:spPr>
          <a:xfrm>
            <a:off x="4335584" y="5413484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受试者知情同意内容及实施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7806768" y="773966"/>
            <a:ext cx="968137" cy="936000"/>
            <a:chOff x="3817074" y="894523"/>
            <a:chExt cx="968137" cy="936000"/>
          </a:xfrm>
        </p:grpSpPr>
        <p:pic>
          <p:nvPicPr>
            <p:cNvPr id="27" name="图片 26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2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7074" y="894523"/>
              <a:ext cx="968137" cy="936000"/>
            </a:xfrm>
            <a:prstGeom prst="rect">
              <a:avLst/>
            </a:prstGeom>
          </p:spPr>
        </p:pic>
        <p:sp>
          <p:nvSpPr>
            <p:cNvPr id="28" name="文本框 1"/>
            <p:cNvSpPr txBox="1"/>
            <p:nvPr>
              <p:custDataLst>
                <p:tags r:id="rId14"/>
              </p:custDataLst>
            </p:nvPr>
          </p:nvSpPr>
          <p:spPr>
            <a:xfrm>
              <a:off x="4012141" y="1124452"/>
              <a:ext cx="57900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文本框 10"/>
          <p:cNvSpPr txBox="1"/>
          <p:nvPr>
            <p:custDataLst>
              <p:tags r:id="rId6"/>
            </p:custDataLst>
          </p:nvPr>
        </p:nvSpPr>
        <p:spPr>
          <a:xfrm>
            <a:off x="8805080" y="1079759"/>
            <a:ext cx="3370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研究费用、补偿、赔偿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822691" y="1854414"/>
            <a:ext cx="968137" cy="936000"/>
            <a:chOff x="3817074" y="894523"/>
            <a:chExt cx="968137" cy="936000"/>
          </a:xfrm>
        </p:grpSpPr>
        <p:pic>
          <p:nvPicPr>
            <p:cNvPr id="36" name="图片 35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7074" y="894523"/>
              <a:ext cx="968137" cy="936000"/>
            </a:xfrm>
            <a:prstGeom prst="rect">
              <a:avLst/>
            </a:prstGeom>
          </p:spPr>
        </p:pic>
        <p:sp>
          <p:nvSpPr>
            <p:cNvPr id="37" name="文本框 1"/>
            <p:cNvSpPr txBox="1"/>
            <p:nvPr>
              <p:custDataLst>
                <p:tags r:id="rId12"/>
              </p:custDataLst>
            </p:nvPr>
          </p:nvSpPr>
          <p:spPr>
            <a:xfrm>
              <a:off x="4012141" y="1124452"/>
              <a:ext cx="57900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07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文本框 10"/>
          <p:cNvSpPr txBox="1"/>
          <p:nvPr>
            <p:custDataLst>
              <p:tags r:id="rId7"/>
            </p:custDataLst>
          </p:nvPr>
        </p:nvSpPr>
        <p:spPr>
          <a:xfrm>
            <a:off x="8821003" y="2160207"/>
            <a:ext cx="3370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研究的可操作性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822691" y="3082712"/>
            <a:ext cx="968137" cy="936000"/>
            <a:chOff x="3817074" y="894523"/>
            <a:chExt cx="968137" cy="936000"/>
          </a:xfrm>
        </p:grpSpPr>
        <p:pic>
          <p:nvPicPr>
            <p:cNvPr id="40" name="图片 39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7074" y="894523"/>
              <a:ext cx="968137" cy="936000"/>
            </a:xfrm>
            <a:prstGeom prst="rect">
              <a:avLst/>
            </a:prstGeom>
          </p:spPr>
        </p:pic>
        <p:sp>
          <p:nvSpPr>
            <p:cNvPr id="41" name="文本框 1"/>
            <p:cNvSpPr txBox="1"/>
            <p:nvPr>
              <p:custDataLst>
                <p:tags r:id="rId10"/>
              </p:custDataLst>
            </p:nvPr>
          </p:nvSpPr>
          <p:spPr>
            <a:xfrm>
              <a:off x="4012141" y="1124452"/>
              <a:ext cx="57900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08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2" name="文本框 10"/>
          <p:cNvSpPr txBox="1"/>
          <p:nvPr>
            <p:custDataLst>
              <p:tags r:id="rId8"/>
            </p:custDataLst>
          </p:nvPr>
        </p:nvSpPr>
        <p:spPr>
          <a:xfrm>
            <a:off x="8821003" y="3388505"/>
            <a:ext cx="3370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66744" y="579214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868" y="431957"/>
            <a:ext cx="2304528" cy="720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00889" y="573179"/>
            <a:ext cx="113923" cy="552470"/>
          </a:xfrm>
          <a:prstGeom prst="rect">
            <a:avLst/>
          </a:pr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66744" y="579214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研究概况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868" y="431957"/>
            <a:ext cx="2304528" cy="720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00889" y="573179"/>
            <a:ext cx="113923" cy="552470"/>
          </a:xfrm>
          <a:prstGeom prst="rect">
            <a:avLst/>
          </a:pr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66744" y="579214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研究设计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868" y="431957"/>
            <a:ext cx="2304528" cy="720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00889" y="573179"/>
            <a:ext cx="113923" cy="552470"/>
          </a:xfrm>
          <a:prstGeom prst="rect">
            <a:avLst/>
          </a:pr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66744" y="579214"/>
            <a:ext cx="46987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受试者可能的风险与获益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868" y="431957"/>
            <a:ext cx="2304528" cy="720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00889" y="573179"/>
            <a:ext cx="113923" cy="552470"/>
          </a:xfrm>
          <a:prstGeom prst="rect">
            <a:avLst/>
          </a:pr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66744" y="579214"/>
            <a:ext cx="5109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受试者知情同意内容及实施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868" y="431957"/>
            <a:ext cx="2304528" cy="720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00889" y="573179"/>
            <a:ext cx="113923" cy="552470"/>
          </a:xfrm>
          <a:prstGeom prst="rect">
            <a:avLst/>
          </a:pr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66744" y="579214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研究费用、补偿、赔偿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868" y="431957"/>
            <a:ext cx="2304528" cy="720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00889" y="573179"/>
            <a:ext cx="113923" cy="552470"/>
          </a:xfrm>
          <a:prstGeom prst="rect">
            <a:avLst/>
          </a:pr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zJkY2EzZTE0ZWM3MThjNmY0YjQ3MzJjYTAyZDJmMWY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333</Words>
  <Application>Microsoft Office PowerPoint</Application>
  <PresentationFormat>自定义</PresentationFormat>
  <Paragraphs>46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华雯妍</cp:lastModifiedBy>
  <cp:revision>52</cp:revision>
  <dcterms:created xsi:type="dcterms:W3CDTF">2021-12-25T08:23:00Z</dcterms:created>
  <dcterms:modified xsi:type="dcterms:W3CDTF">2024-05-06T06:14:58Z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ADE5FC72E74145C1958E42F026BC22EA_12</vt:lpwstr>
  </property>
  <property fmtid="{D5CDD505-2E9C-101B-9397-08002B2CF9AE}" pid="3" name="KSOProductBuildVer">
    <vt:lpwstr>2052-12.1.0.16388</vt:lpwstr>
  </property>
</Properties>
</file>