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9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1" r:id="rId15"/>
    <p:sldId id="261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61D"/>
    <a:srgbClr val="00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7" autoAdjust="0"/>
    <p:restoredTop sz="94660"/>
  </p:normalViewPr>
  <p:slideViewPr>
    <p:cSldViewPr snapToGrid="0">
      <p:cViewPr varScale="1">
        <p:scale>
          <a:sx n="69" d="100"/>
          <a:sy n="69" d="100"/>
        </p:scale>
        <p:origin x="8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6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26DA5-758B-43AC-BE4D-4A4EE2FE6D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3332F-37B2-48E4-AE72-AB823BC077A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flipV="1">
            <a:off x="8360614" y="0"/>
            <a:ext cx="3201260" cy="1480558"/>
          </a:xfrm>
          <a:custGeom>
            <a:avLst/>
            <a:gdLst>
              <a:gd name="connsiteX0" fmla="*/ 0 w 3201260"/>
              <a:gd name="connsiteY0" fmla="*/ 1480558 h 1480558"/>
              <a:gd name="connsiteX1" fmla="*/ 3201260 w 3201260"/>
              <a:gd name="connsiteY1" fmla="*/ 1480558 h 1480558"/>
              <a:gd name="connsiteX2" fmla="*/ 1805607 w 3201260"/>
              <a:gd name="connsiteY2" fmla="*/ 84905 h 1480558"/>
              <a:gd name="connsiteX3" fmla="*/ 1395653 w 3201260"/>
              <a:gd name="connsiteY3" fmla="*/ 84905 h 148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260" h="1480558">
                <a:moveTo>
                  <a:pt x="0" y="1480558"/>
                </a:moveTo>
                <a:lnTo>
                  <a:pt x="3201260" y="1480558"/>
                </a:lnTo>
                <a:lnTo>
                  <a:pt x="1805607" y="84905"/>
                </a:lnTo>
                <a:cubicBezTo>
                  <a:pt x="1692401" y="-28301"/>
                  <a:pt x="1508859" y="-28301"/>
                  <a:pt x="1395653" y="84905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700000">
            <a:off x="6344148" y="5824084"/>
            <a:ext cx="2067833" cy="2067833"/>
          </a:xfrm>
          <a:custGeom>
            <a:avLst/>
            <a:gdLst>
              <a:gd name="connsiteX0" fmla="*/ 68334 w 2067833"/>
              <a:gd name="connsiteY0" fmla="*/ 68334 h 2067833"/>
              <a:gd name="connsiteX1" fmla="*/ 233308 w 2067833"/>
              <a:gd name="connsiteY1" fmla="*/ 0 h 2067833"/>
              <a:gd name="connsiteX2" fmla="*/ 2067833 w 2067833"/>
              <a:gd name="connsiteY2" fmla="*/ 0 h 2067833"/>
              <a:gd name="connsiteX3" fmla="*/ 0 w 2067833"/>
              <a:gd name="connsiteY3" fmla="*/ 2067833 h 2067833"/>
              <a:gd name="connsiteX4" fmla="*/ 0 w 2067833"/>
              <a:gd name="connsiteY4" fmla="*/ 233308 h 2067833"/>
              <a:gd name="connsiteX5" fmla="*/ 68334 w 2067833"/>
              <a:gd name="connsiteY5" fmla="*/ 68334 h 206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7833" h="2067833">
                <a:moveTo>
                  <a:pt x="68334" y="68334"/>
                </a:moveTo>
                <a:cubicBezTo>
                  <a:pt x="110555" y="26114"/>
                  <a:pt x="168882" y="0"/>
                  <a:pt x="233308" y="0"/>
                </a:cubicBezTo>
                <a:lnTo>
                  <a:pt x="2067833" y="0"/>
                </a:lnTo>
                <a:lnTo>
                  <a:pt x="0" y="2067833"/>
                </a:lnTo>
                <a:lnTo>
                  <a:pt x="0" y="233308"/>
                </a:lnTo>
                <a:cubicBezTo>
                  <a:pt x="0" y="168882"/>
                  <a:pt x="26114" y="110555"/>
                  <a:pt x="68334" y="68334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550126" y="6018242"/>
            <a:ext cx="1872796" cy="839758"/>
          </a:xfrm>
          <a:custGeom>
            <a:avLst/>
            <a:gdLst>
              <a:gd name="connsiteX0" fmla="*/ 936398 w 1872796"/>
              <a:gd name="connsiteY0" fmla="*/ 0 h 839758"/>
              <a:gd name="connsiteX1" fmla="*/ 1101372 w 1872796"/>
              <a:gd name="connsiteY1" fmla="*/ 68334 h 839758"/>
              <a:gd name="connsiteX2" fmla="*/ 1872796 w 1872796"/>
              <a:gd name="connsiteY2" fmla="*/ 839758 h 839758"/>
              <a:gd name="connsiteX3" fmla="*/ 0 w 1872796"/>
              <a:gd name="connsiteY3" fmla="*/ 839758 h 839758"/>
              <a:gd name="connsiteX4" fmla="*/ 771425 w 1872796"/>
              <a:gd name="connsiteY4" fmla="*/ 68334 h 839758"/>
              <a:gd name="connsiteX5" fmla="*/ 936398 w 1872796"/>
              <a:gd name="connsiteY5" fmla="*/ 0 h 83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796" h="839758">
                <a:moveTo>
                  <a:pt x="936398" y="0"/>
                </a:moveTo>
                <a:cubicBezTo>
                  <a:pt x="996107" y="0"/>
                  <a:pt x="1055816" y="22778"/>
                  <a:pt x="1101372" y="68334"/>
                </a:cubicBezTo>
                <a:lnTo>
                  <a:pt x="1872796" y="839758"/>
                </a:lnTo>
                <a:lnTo>
                  <a:pt x="0" y="839758"/>
                </a:lnTo>
                <a:lnTo>
                  <a:pt x="771425" y="68334"/>
                </a:lnTo>
                <a:cubicBezTo>
                  <a:pt x="816981" y="22778"/>
                  <a:pt x="876690" y="0"/>
                  <a:pt x="936398" y="0"/>
                </a:cubicBezTo>
                <a:close/>
              </a:path>
            </a:pathLst>
          </a:custGeom>
          <a:solidFill>
            <a:srgbClr val="00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49" y="527000"/>
            <a:ext cx="3053497" cy="954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930988" y="2624512"/>
            <a:ext cx="6661173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b="1" spc="60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项目名称</a:t>
            </a:r>
            <a:endParaRPr lang="zh-CN" altLang="en-US" sz="6400" b="1" spc="6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6538" y="5184540"/>
            <a:ext cx="666117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spc="-15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900" spc="-15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 </a:t>
            </a:r>
            <a:r>
              <a:rPr lang="zh-CN" altLang="en-US" sz="1900" spc="-15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1900" spc="-15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900" spc="-15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02584" y="442179"/>
            <a:ext cx="4886106" cy="6415821"/>
            <a:chOff x="7302584" y="442179"/>
            <a:chExt cx="4886106" cy="6415821"/>
          </a:xfrm>
        </p:grpSpPr>
        <p:sp>
          <p:nvSpPr>
            <p:cNvPr id="18" name="任意多边形 17"/>
            <p:cNvSpPr/>
            <p:nvPr/>
          </p:nvSpPr>
          <p:spPr>
            <a:xfrm>
              <a:off x="7302585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302584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3">
                <a:alphaModFix amt="80000"/>
              </a:blip>
              <a:srcRect/>
              <a:stretch>
                <a:fillRect l="-16000" t="-3000" r="-131000" b="-1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93395" y="390779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（汇报时间为 </a:t>
            </a:r>
            <a:r>
              <a:rPr lang="en-US" altLang="zh-CN"/>
              <a:t>6</a:t>
            </a:r>
            <a:r>
              <a:rPr lang="zh-CN" altLang="en-US"/>
              <a:t> 分钟，建议 PPT 总张数控制在 15 张左右）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344" y="1756700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8000" b="1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9381" y="2975863"/>
            <a:ext cx="431400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</a:t>
            </a:r>
            <a:r>
              <a:rPr lang="zh-CN" altLang="en-US" sz="4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知情</a:t>
            </a:r>
            <a:endParaRPr lang="en-US" altLang="zh-CN" sz="4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（风险与获益）</a:t>
            </a:r>
            <a:endParaRPr lang="zh-CN" altLang="en-US" sz="4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8900000">
            <a:off x="7166325" y="-44867"/>
            <a:ext cx="7003072" cy="6972640"/>
          </a:xfrm>
          <a:custGeom>
            <a:avLst/>
            <a:gdLst>
              <a:gd name="connsiteX0" fmla="*/ 4882169 w 7003072"/>
              <a:gd name="connsiteY0" fmla="*/ 1 h 6972640"/>
              <a:gd name="connsiteX1" fmla="*/ 7003072 w 7003072"/>
              <a:gd name="connsiteY1" fmla="*/ 2120904 h 6972640"/>
              <a:gd name="connsiteX2" fmla="*/ 2151335 w 7003072"/>
              <a:gd name="connsiteY2" fmla="*/ 6972640 h 6972640"/>
              <a:gd name="connsiteX3" fmla="*/ 0 w 7003072"/>
              <a:gd name="connsiteY3" fmla="*/ 4821306 h 6972640"/>
              <a:gd name="connsiteX4" fmla="*/ 0 w 7003072"/>
              <a:gd name="connsiteY4" fmla="*/ 1161164 h 6972640"/>
              <a:gd name="connsiteX5" fmla="*/ 1161164 w 7003072"/>
              <a:gd name="connsiteY5" fmla="*/ 0 h 69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03072" h="6972640">
                <a:moveTo>
                  <a:pt x="4882169" y="1"/>
                </a:moveTo>
                <a:lnTo>
                  <a:pt x="7003072" y="2120904"/>
                </a:lnTo>
                <a:lnTo>
                  <a:pt x="2151335" y="6972640"/>
                </a:lnTo>
                <a:lnTo>
                  <a:pt x="0" y="4821306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blipFill dpi="0" rotWithShape="0">
            <a:blip r:embed="rId1"/>
            <a:srcRect/>
            <a:stretch>
              <a:fillRect l="-62000" t="-6000" r="-63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900000">
            <a:off x="7167478" y="-59260"/>
            <a:ext cx="7012741" cy="6979911"/>
          </a:xfrm>
          <a:custGeom>
            <a:avLst/>
            <a:gdLst>
              <a:gd name="connsiteX0" fmla="*/ 4882169 w 7012741"/>
              <a:gd name="connsiteY0" fmla="*/ 1 h 6979911"/>
              <a:gd name="connsiteX1" fmla="*/ 7012741 w 7012741"/>
              <a:gd name="connsiteY1" fmla="*/ 2130573 h 6979911"/>
              <a:gd name="connsiteX2" fmla="*/ 2163403 w 7012741"/>
              <a:gd name="connsiteY2" fmla="*/ 6979911 h 6979911"/>
              <a:gd name="connsiteX3" fmla="*/ 0 w 7012741"/>
              <a:gd name="connsiteY3" fmla="*/ 4816509 h 6979911"/>
              <a:gd name="connsiteX4" fmla="*/ 0 w 7012741"/>
              <a:gd name="connsiteY4" fmla="*/ 1161164 h 6979911"/>
              <a:gd name="connsiteX5" fmla="*/ 1161164 w 7012741"/>
              <a:gd name="connsiteY5" fmla="*/ 0 h 697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2741" h="6979911">
                <a:moveTo>
                  <a:pt x="4882169" y="1"/>
                </a:moveTo>
                <a:lnTo>
                  <a:pt x="7012741" y="2130573"/>
                </a:lnTo>
                <a:lnTo>
                  <a:pt x="2163403" y="6979911"/>
                </a:lnTo>
                <a:lnTo>
                  <a:pt x="0" y="4816509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gradFill>
            <a:gsLst>
              <a:gs pos="4000">
                <a:srgbClr val="C8161D">
                  <a:alpha val="71000"/>
                </a:srgbClr>
              </a:gs>
              <a:gs pos="100000">
                <a:srgbClr val="004EA2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受试者知情（风险与获益）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3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344" y="1756700"/>
            <a:ext cx="143637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8000" b="1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5344" y="3132881"/>
            <a:ext cx="3103880" cy="798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6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费用与补偿</a:t>
            </a:r>
            <a:endParaRPr lang="zh-CN" altLang="en-US" sz="46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8900000">
            <a:off x="7166325" y="-44867"/>
            <a:ext cx="7003072" cy="6972640"/>
          </a:xfrm>
          <a:custGeom>
            <a:avLst/>
            <a:gdLst>
              <a:gd name="connsiteX0" fmla="*/ 4882169 w 7003072"/>
              <a:gd name="connsiteY0" fmla="*/ 1 h 6972640"/>
              <a:gd name="connsiteX1" fmla="*/ 7003072 w 7003072"/>
              <a:gd name="connsiteY1" fmla="*/ 2120904 h 6972640"/>
              <a:gd name="connsiteX2" fmla="*/ 2151335 w 7003072"/>
              <a:gd name="connsiteY2" fmla="*/ 6972640 h 6972640"/>
              <a:gd name="connsiteX3" fmla="*/ 0 w 7003072"/>
              <a:gd name="connsiteY3" fmla="*/ 4821306 h 6972640"/>
              <a:gd name="connsiteX4" fmla="*/ 0 w 7003072"/>
              <a:gd name="connsiteY4" fmla="*/ 1161164 h 6972640"/>
              <a:gd name="connsiteX5" fmla="*/ 1161164 w 7003072"/>
              <a:gd name="connsiteY5" fmla="*/ 0 h 69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03072" h="6972640">
                <a:moveTo>
                  <a:pt x="4882169" y="1"/>
                </a:moveTo>
                <a:lnTo>
                  <a:pt x="7003072" y="2120904"/>
                </a:lnTo>
                <a:lnTo>
                  <a:pt x="2151335" y="6972640"/>
                </a:lnTo>
                <a:lnTo>
                  <a:pt x="0" y="4821306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blipFill dpi="0" rotWithShape="0">
            <a:blip r:embed="rId1"/>
            <a:srcRect/>
            <a:stretch>
              <a:fillRect l="-62000" t="-6000" r="-63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900000">
            <a:off x="7167478" y="-59260"/>
            <a:ext cx="7012741" cy="6979911"/>
          </a:xfrm>
          <a:custGeom>
            <a:avLst/>
            <a:gdLst>
              <a:gd name="connsiteX0" fmla="*/ 4882169 w 7012741"/>
              <a:gd name="connsiteY0" fmla="*/ 1 h 6979911"/>
              <a:gd name="connsiteX1" fmla="*/ 7012741 w 7012741"/>
              <a:gd name="connsiteY1" fmla="*/ 2130573 h 6979911"/>
              <a:gd name="connsiteX2" fmla="*/ 2163403 w 7012741"/>
              <a:gd name="connsiteY2" fmla="*/ 6979911 h 6979911"/>
              <a:gd name="connsiteX3" fmla="*/ 0 w 7012741"/>
              <a:gd name="connsiteY3" fmla="*/ 4816509 h 6979911"/>
              <a:gd name="connsiteX4" fmla="*/ 0 w 7012741"/>
              <a:gd name="connsiteY4" fmla="*/ 1161164 h 6979911"/>
              <a:gd name="connsiteX5" fmla="*/ 1161164 w 7012741"/>
              <a:gd name="connsiteY5" fmla="*/ 0 h 697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2741" h="6979911">
                <a:moveTo>
                  <a:pt x="4882169" y="1"/>
                </a:moveTo>
                <a:lnTo>
                  <a:pt x="7012741" y="2130573"/>
                </a:lnTo>
                <a:lnTo>
                  <a:pt x="2163403" y="6979911"/>
                </a:lnTo>
                <a:lnTo>
                  <a:pt x="0" y="4816509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gradFill>
            <a:gsLst>
              <a:gs pos="4000">
                <a:srgbClr val="C8161D">
                  <a:alpha val="71000"/>
                </a:srgbClr>
              </a:gs>
              <a:gs pos="100000">
                <a:srgbClr val="004EA2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费用与补偿</a:t>
            </a:r>
            <a:endParaRPr lang="zh-CN" altLang="en-US" sz="32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 flipV="1">
            <a:off x="8360614" y="0"/>
            <a:ext cx="3201260" cy="1480558"/>
          </a:xfrm>
          <a:custGeom>
            <a:avLst/>
            <a:gdLst>
              <a:gd name="connsiteX0" fmla="*/ 0 w 3201260"/>
              <a:gd name="connsiteY0" fmla="*/ 1480558 h 1480558"/>
              <a:gd name="connsiteX1" fmla="*/ 3201260 w 3201260"/>
              <a:gd name="connsiteY1" fmla="*/ 1480558 h 1480558"/>
              <a:gd name="connsiteX2" fmla="*/ 1805607 w 3201260"/>
              <a:gd name="connsiteY2" fmla="*/ 84905 h 1480558"/>
              <a:gd name="connsiteX3" fmla="*/ 1395653 w 3201260"/>
              <a:gd name="connsiteY3" fmla="*/ 84905 h 1480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1260" h="1480558">
                <a:moveTo>
                  <a:pt x="0" y="1480558"/>
                </a:moveTo>
                <a:lnTo>
                  <a:pt x="3201260" y="1480558"/>
                </a:lnTo>
                <a:lnTo>
                  <a:pt x="1805607" y="84905"/>
                </a:lnTo>
                <a:cubicBezTo>
                  <a:pt x="1692401" y="-28301"/>
                  <a:pt x="1508859" y="-28301"/>
                  <a:pt x="1395653" y="84905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2700000">
            <a:off x="6344148" y="5824084"/>
            <a:ext cx="2067833" cy="2067833"/>
          </a:xfrm>
          <a:custGeom>
            <a:avLst/>
            <a:gdLst>
              <a:gd name="connsiteX0" fmla="*/ 68334 w 2067833"/>
              <a:gd name="connsiteY0" fmla="*/ 68334 h 2067833"/>
              <a:gd name="connsiteX1" fmla="*/ 233308 w 2067833"/>
              <a:gd name="connsiteY1" fmla="*/ 0 h 2067833"/>
              <a:gd name="connsiteX2" fmla="*/ 2067833 w 2067833"/>
              <a:gd name="connsiteY2" fmla="*/ 0 h 2067833"/>
              <a:gd name="connsiteX3" fmla="*/ 0 w 2067833"/>
              <a:gd name="connsiteY3" fmla="*/ 2067833 h 2067833"/>
              <a:gd name="connsiteX4" fmla="*/ 0 w 2067833"/>
              <a:gd name="connsiteY4" fmla="*/ 233308 h 2067833"/>
              <a:gd name="connsiteX5" fmla="*/ 68334 w 2067833"/>
              <a:gd name="connsiteY5" fmla="*/ 68334 h 206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7833" h="2067833">
                <a:moveTo>
                  <a:pt x="68334" y="68334"/>
                </a:moveTo>
                <a:cubicBezTo>
                  <a:pt x="110555" y="26114"/>
                  <a:pt x="168882" y="0"/>
                  <a:pt x="233308" y="0"/>
                </a:cubicBezTo>
                <a:lnTo>
                  <a:pt x="2067833" y="0"/>
                </a:lnTo>
                <a:lnTo>
                  <a:pt x="0" y="2067833"/>
                </a:lnTo>
                <a:lnTo>
                  <a:pt x="0" y="233308"/>
                </a:lnTo>
                <a:cubicBezTo>
                  <a:pt x="0" y="168882"/>
                  <a:pt x="26114" y="110555"/>
                  <a:pt x="68334" y="68334"/>
                </a:cubicBezTo>
                <a:close/>
              </a:path>
            </a:pathLst>
          </a:cu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5550126" y="6018242"/>
            <a:ext cx="1872796" cy="839758"/>
          </a:xfrm>
          <a:custGeom>
            <a:avLst/>
            <a:gdLst>
              <a:gd name="connsiteX0" fmla="*/ 936398 w 1872796"/>
              <a:gd name="connsiteY0" fmla="*/ 0 h 839758"/>
              <a:gd name="connsiteX1" fmla="*/ 1101372 w 1872796"/>
              <a:gd name="connsiteY1" fmla="*/ 68334 h 839758"/>
              <a:gd name="connsiteX2" fmla="*/ 1872796 w 1872796"/>
              <a:gd name="connsiteY2" fmla="*/ 839758 h 839758"/>
              <a:gd name="connsiteX3" fmla="*/ 0 w 1872796"/>
              <a:gd name="connsiteY3" fmla="*/ 839758 h 839758"/>
              <a:gd name="connsiteX4" fmla="*/ 771425 w 1872796"/>
              <a:gd name="connsiteY4" fmla="*/ 68334 h 839758"/>
              <a:gd name="connsiteX5" fmla="*/ 936398 w 1872796"/>
              <a:gd name="connsiteY5" fmla="*/ 0 h 83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796" h="839758">
                <a:moveTo>
                  <a:pt x="936398" y="0"/>
                </a:moveTo>
                <a:cubicBezTo>
                  <a:pt x="996107" y="0"/>
                  <a:pt x="1055816" y="22778"/>
                  <a:pt x="1101372" y="68334"/>
                </a:cubicBezTo>
                <a:lnTo>
                  <a:pt x="1872796" y="839758"/>
                </a:lnTo>
                <a:lnTo>
                  <a:pt x="0" y="839758"/>
                </a:lnTo>
                <a:lnTo>
                  <a:pt x="771425" y="68334"/>
                </a:lnTo>
                <a:cubicBezTo>
                  <a:pt x="816981" y="22778"/>
                  <a:pt x="876690" y="0"/>
                  <a:pt x="936398" y="0"/>
                </a:cubicBezTo>
                <a:close/>
              </a:path>
            </a:pathLst>
          </a:custGeom>
          <a:solidFill>
            <a:srgbClr val="004E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04" y="854025"/>
            <a:ext cx="3053497" cy="954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88866" y="3096091"/>
            <a:ext cx="3801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6400" b="1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02584" y="442179"/>
            <a:ext cx="4886106" cy="6415821"/>
            <a:chOff x="7302584" y="442179"/>
            <a:chExt cx="4886106" cy="6415821"/>
          </a:xfrm>
        </p:grpSpPr>
        <p:sp>
          <p:nvSpPr>
            <p:cNvPr id="18" name="任意多边形 17"/>
            <p:cNvSpPr/>
            <p:nvPr/>
          </p:nvSpPr>
          <p:spPr>
            <a:xfrm>
              <a:off x="7302585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302584" y="442179"/>
              <a:ext cx="4886105" cy="6415821"/>
            </a:xfrm>
            <a:custGeom>
              <a:avLst/>
              <a:gdLst>
                <a:gd name="connsiteX0" fmla="*/ 4364347 w 4886105"/>
                <a:gd name="connsiteY0" fmla="*/ 0 h 6415821"/>
                <a:gd name="connsiteX1" fmla="*/ 4533466 w 4886105"/>
                <a:gd name="connsiteY1" fmla="*/ 70052 h 6415821"/>
                <a:gd name="connsiteX2" fmla="*/ 4886105 w 4886105"/>
                <a:gd name="connsiteY2" fmla="*/ 422691 h 6415821"/>
                <a:gd name="connsiteX3" fmla="*/ 4886105 w 4886105"/>
                <a:gd name="connsiteY3" fmla="*/ 6415821 h 6415821"/>
                <a:gd name="connsiteX4" fmla="*/ 1952407 w 4886105"/>
                <a:gd name="connsiteY4" fmla="*/ 6415821 h 6415821"/>
                <a:gd name="connsiteX5" fmla="*/ 70052 w 4886105"/>
                <a:gd name="connsiteY5" fmla="*/ 4533466 h 6415821"/>
                <a:gd name="connsiteX6" fmla="*/ 70052 w 4886105"/>
                <a:gd name="connsiteY6" fmla="*/ 4195229 h 6415821"/>
                <a:gd name="connsiteX7" fmla="*/ 4195228 w 4886105"/>
                <a:gd name="connsiteY7" fmla="*/ 70052 h 6415821"/>
                <a:gd name="connsiteX8" fmla="*/ 4364347 w 4886105"/>
                <a:gd name="connsiteY8" fmla="*/ 0 h 641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86105" h="6415821">
                  <a:moveTo>
                    <a:pt x="4364347" y="0"/>
                  </a:moveTo>
                  <a:cubicBezTo>
                    <a:pt x="4425556" y="1"/>
                    <a:pt x="4486765" y="23351"/>
                    <a:pt x="4533466" y="70052"/>
                  </a:cubicBezTo>
                  <a:lnTo>
                    <a:pt x="4886105" y="422691"/>
                  </a:lnTo>
                  <a:lnTo>
                    <a:pt x="4886105" y="6415821"/>
                  </a:lnTo>
                  <a:lnTo>
                    <a:pt x="1952407" y="6415821"/>
                  </a:lnTo>
                  <a:lnTo>
                    <a:pt x="70052" y="4533466"/>
                  </a:lnTo>
                  <a:cubicBezTo>
                    <a:pt x="-23350" y="4440064"/>
                    <a:pt x="-23350" y="4288630"/>
                    <a:pt x="70052" y="4195229"/>
                  </a:cubicBezTo>
                  <a:lnTo>
                    <a:pt x="4195228" y="70052"/>
                  </a:lnTo>
                  <a:cubicBezTo>
                    <a:pt x="4241929" y="23351"/>
                    <a:pt x="4303138" y="1"/>
                    <a:pt x="4364347" y="0"/>
                  </a:cubicBezTo>
                  <a:close/>
                </a:path>
              </a:pathLst>
            </a:custGeom>
            <a:blipFill dpi="0" rotWithShape="1">
              <a:blip r:embed="rId3">
                <a:alphaModFix amt="80000"/>
              </a:blip>
              <a:srcRect/>
              <a:stretch>
                <a:fillRect l="-16000" t="-3000" r="-131000" b="-1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1435"/>
            <a:ext cx="928370" cy="74422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76325" y="79375"/>
            <a:ext cx="3037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kern="150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汇报内容大纲</a:t>
            </a:r>
            <a:endParaRPr lang="zh-CN" altLang="en-US" sz="3600" b="1" kern="1500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21130" y="1123315"/>
            <a:ext cx="965898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1．立题依据/背景、药物/产品信息（作用机理、前期研究安全性及药效结果） （PPT1-3 张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前期相关研究需阐述清楚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2．研究目的 、研究终点、样本量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3．研究设计 a.入选标准、排除标准； b.分组情况；c.研究设计（研究流程、药物剂量及给药方式、随访次数、研究持续时间）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受试者知情(风险与获益）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6. 费用与补偿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赔偿条款、保险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7.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其他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隐私问题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等，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视项目情况自行增加汇报内容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240971"/>
            <a:ext cx="1188720" cy="192024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04996" y="1364672"/>
            <a:ext cx="21962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400" b="1" kern="1500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6400" b="1" kern="1500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18059" y="2337192"/>
            <a:ext cx="244448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500" kern="1500" smtClean="0">
                <a:solidFill>
                  <a:srgbClr val="C8161D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4500" kern="1500">
              <a:solidFill>
                <a:srgbClr val="C8161D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372" y="976409"/>
            <a:ext cx="968137" cy="93600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5226791" y="1219987"/>
            <a:ext cx="57900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6184989" y="1145725"/>
            <a:ext cx="240220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立项依据</a:t>
            </a:r>
            <a:r>
              <a:rPr lang="en-US" altLang="zh-CN" sz="27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7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endParaRPr lang="zh-CN" altLang="en-US" sz="27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17" y="2092719"/>
            <a:ext cx="968137" cy="936000"/>
          </a:xfrm>
          <a:prstGeom prst="rect">
            <a:avLst/>
          </a:prstGeom>
        </p:spPr>
      </p:pic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5205836" y="2336297"/>
            <a:ext cx="5790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6164034" y="2283625"/>
            <a:ext cx="39547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研究目的、终点、样本量</a:t>
            </a:r>
            <a:endParaRPr lang="zh-CN" altLang="en-US" sz="27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17" y="3190524"/>
            <a:ext cx="968137" cy="936000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9"/>
            </p:custDataLst>
          </p:nvPr>
        </p:nvSpPr>
        <p:spPr>
          <a:xfrm>
            <a:off x="5205836" y="3434102"/>
            <a:ext cx="5790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6223089" y="3404290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研究设计</a:t>
            </a:r>
            <a:endParaRPr lang="zh-CN" altLang="en-US" sz="27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17" y="4224017"/>
            <a:ext cx="968137" cy="936000"/>
          </a:xfrm>
          <a:prstGeom prst="rect">
            <a:avLst/>
          </a:prstGeom>
        </p:spPr>
      </p:pic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5205836" y="4467595"/>
            <a:ext cx="57900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6244679" y="4411748"/>
            <a:ext cx="41280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受试者</a:t>
            </a:r>
            <a:r>
              <a:rPr lang="zh-CN" altLang="en-US" sz="2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知情</a:t>
            </a:r>
            <a:r>
              <a:rPr lang="en-US" altLang="zh-CN" sz="2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风险与获益）</a:t>
            </a:r>
            <a:endParaRPr lang="zh-CN" altLang="en-US" sz="27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657" y="5293992"/>
            <a:ext cx="968137" cy="93600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15"/>
            </p:custDataLst>
          </p:nvPr>
        </p:nvSpPr>
        <p:spPr>
          <a:xfrm>
            <a:off x="5223559" y="5537570"/>
            <a:ext cx="574040" cy="4756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5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sz="25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6259919" y="5481723"/>
            <a:ext cx="18973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费用与补偿</a:t>
            </a:r>
            <a:endParaRPr lang="zh-CN" altLang="en-US" sz="27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344" y="1756700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8000" b="1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5344" y="3430696"/>
            <a:ext cx="3964305" cy="798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6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立项依据/背景</a:t>
            </a:r>
            <a:endParaRPr lang="zh-CN" altLang="en-US" sz="46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8900000">
            <a:off x="7166325" y="-44867"/>
            <a:ext cx="7003072" cy="6972640"/>
          </a:xfrm>
          <a:custGeom>
            <a:avLst/>
            <a:gdLst>
              <a:gd name="connsiteX0" fmla="*/ 4882169 w 7003072"/>
              <a:gd name="connsiteY0" fmla="*/ 1 h 6972640"/>
              <a:gd name="connsiteX1" fmla="*/ 7003072 w 7003072"/>
              <a:gd name="connsiteY1" fmla="*/ 2120904 h 6972640"/>
              <a:gd name="connsiteX2" fmla="*/ 2151335 w 7003072"/>
              <a:gd name="connsiteY2" fmla="*/ 6972640 h 6972640"/>
              <a:gd name="connsiteX3" fmla="*/ 0 w 7003072"/>
              <a:gd name="connsiteY3" fmla="*/ 4821306 h 6972640"/>
              <a:gd name="connsiteX4" fmla="*/ 0 w 7003072"/>
              <a:gd name="connsiteY4" fmla="*/ 1161164 h 6972640"/>
              <a:gd name="connsiteX5" fmla="*/ 1161164 w 7003072"/>
              <a:gd name="connsiteY5" fmla="*/ 0 h 69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03072" h="6972640">
                <a:moveTo>
                  <a:pt x="4882169" y="1"/>
                </a:moveTo>
                <a:lnTo>
                  <a:pt x="7003072" y="2120904"/>
                </a:lnTo>
                <a:lnTo>
                  <a:pt x="2151335" y="6972640"/>
                </a:lnTo>
                <a:lnTo>
                  <a:pt x="0" y="4821306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blipFill dpi="0" rotWithShape="0">
            <a:blip r:embed="rId1"/>
            <a:srcRect/>
            <a:stretch>
              <a:fillRect l="-62000" t="-6000" r="-63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900000">
            <a:off x="7167478" y="-59260"/>
            <a:ext cx="7012741" cy="6979911"/>
          </a:xfrm>
          <a:custGeom>
            <a:avLst/>
            <a:gdLst>
              <a:gd name="connsiteX0" fmla="*/ 4882169 w 7012741"/>
              <a:gd name="connsiteY0" fmla="*/ 1 h 6979911"/>
              <a:gd name="connsiteX1" fmla="*/ 7012741 w 7012741"/>
              <a:gd name="connsiteY1" fmla="*/ 2130573 h 6979911"/>
              <a:gd name="connsiteX2" fmla="*/ 2163403 w 7012741"/>
              <a:gd name="connsiteY2" fmla="*/ 6979911 h 6979911"/>
              <a:gd name="connsiteX3" fmla="*/ 0 w 7012741"/>
              <a:gd name="connsiteY3" fmla="*/ 4816509 h 6979911"/>
              <a:gd name="connsiteX4" fmla="*/ 0 w 7012741"/>
              <a:gd name="connsiteY4" fmla="*/ 1161164 h 6979911"/>
              <a:gd name="connsiteX5" fmla="*/ 1161164 w 7012741"/>
              <a:gd name="connsiteY5" fmla="*/ 0 h 697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2741" h="6979911">
                <a:moveTo>
                  <a:pt x="4882169" y="1"/>
                </a:moveTo>
                <a:lnTo>
                  <a:pt x="7012741" y="2130573"/>
                </a:lnTo>
                <a:lnTo>
                  <a:pt x="2163403" y="6979911"/>
                </a:lnTo>
                <a:lnTo>
                  <a:pt x="0" y="4816509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gradFill>
            <a:gsLst>
              <a:gs pos="4000">
                <a:srgbClr val="C8161D">
                  <a:alpha val="71000"/>
                </a:srgbClr>
              </a:gs>
              <a:gs pos="100000">
                <a:srgbClr val="004EA2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28136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立项依据/背景</a:t>
            </a:r>
            <a:endParaRPr lang="zh-CN" altLang="en-US" sz="32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344" y="1756700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8000" b="1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0629" y="3230036"/>
            <a:ext cx="577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研究目的、终点、样本量</a:t>
            </a:r>
            <a:endParaRPr lang="zh-CN" altLang="en-US" sz="40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8900000">
            <a:off x="7166325" y="-44867"/>
            <a:ext cx="7003072" cy="6972640"/>
          </a:xfrm>
          <a:custGeom>
            <a:avLst/>
            <a:gdLst>
              <a:gd name="connsiteX0" fmla="*/ 4882169 w 7003072"/>
              <a:gd name="connsiteY0" fmla="*/ 1 h 6972640"/>
              <a:gd name="connsiteX1" fmla="*/ 7003072 w 7003072"/>
              <a:gd name="connsiteY1" fmla="*/ 2120904 h 6972640"/>
              <a:gd name="connsiteX2" fmla="*/ 2151335 w 7003072"/>
              <a:gd name="connsiteY2" fmla="*/ 6972640 h 6972640"/>
              <a:gd name="connsiteX3" fmla="*/ 0 w 7003072"/>
              <a:gd name="connsiteY3" fmla="*/ 4821306 h 6972640"/>
              <a:gd name="connsiteX4" fmla="*/ 0 w 7003072"/>
              <a:gd name="connsiteY4" fmla="*/ 1161164 h 6972640"/>
              <a:gd name="connsiteX5" fmla="*/ 1161164 w 7003072"/>
              <a:gd name="connsiteY5" fmla="*/ 0 h 69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03072" h="6972640">
                <a:moveTo>
                  <a:pt x="4882169" y="1"/>
                </a:moveTo>
                <a:lnTo>
                  <a:pt x="7003072" y="2120904"/>
                </a:lnTo>
                <a:lnTo>
                  <a:pt x="2151335" y="6972640"/>
                </a:lnTo>
                <a:lnTo>
                  <a:pt x="0" y="4821306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blipFill dpi="0" rotWithShape="0">
            <a:blip r:embed="rId1"/>
            <a:srcRect/>
            <a:stretch>
              <a:fillRect l="-62000" t="-6000" r="-63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900000">
            <a:off x="7167478" y="-59260"/>
            <a:ext cx="7012741" cy="6979911"/>
          </a:xfrm>
          <a:custGeom>
            <a:avLst/>
            <a:gdLst>
              <a:gd name="connsiteX0" fmla="*/ 4882169 w 7012741"/>
              <a:gd name="connsiteY0" fmla="*/ 1 h 6979911"/>
              <a:gd name="connsiteX1" fmla="*/ 7012741 w 7012741"/>
              <a:gd name="connsiteY1" fmla="*/ 2130573 h 6979911"/>
              <a:gd name="connsiteX2" fmla="*/ 2163403 w 7012741"/>
              <a:gd name="connsiteY2" fmla="*/ 6979911 h 6979911"/>
              <a:gd name="connsiteX3" fmla="*/ 0 w 7012741"/>
              <a:gd name="connsiteY3" fmla="*/ 4816509 h 6979911"/>
              <a:gd name="connsiteX4" fmla="*/ 0 w 7012741"/>
              <a:gd name="connsiteY4" fmla="*/ 1161164 h 6979911"/>
              <a:gd name="connsiteX5" fmla="*/ 1161164 w 7012741"/>
              <a:gd name="connsiteY5" fmla="*/ 0 h 697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2741" h="6979911">
                <a:moveTo>
                  <a:pt x="4882169" y="1"/>
                </a:moveTo>
                <a:lnTo>
                  <a:pt x="7012741" y="2130573"/>
                </a:lnTo>
                <a:lnTo>
                  <a:pt x="2163403" y="6979911"/>
                </a:lnTo>
                <a:lnTo>
                  <a:pt x="0" y="4816509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gradFill>
            <a:gsLst>
              <a:gs pos="4000">
                <a:srgbClr val="C8161D">
                  <a:alpha val="71000"/>
                </a:srgbClr>
              </a:gs>
              <a:gs pos="100000">
                <a:srgbClr val="004EA2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4653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研究目的、终点、样本量</a:t>
            </a:r>
            <a:endParaRPr lang="zh-CN" altLang="en-US" sz="32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95344" y="1756700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smtClean="0">
                <a:solidFill>
                  <a:srgbClr val="C8161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8000" b="1">
              <a:solidFill>
                <a:srgbClr val="C8161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7259" y="3222416"/>
            <a:ext cx="2519680" cy="798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6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研究设计</a:t>
            </a:r>
            <a:endParaRPr lang="zh-CN" altLang="en-US" sz="46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 rot="18900000">
            <a:off x="7166325" y="-44867"/>
            <a:ext cx="7003072" cy="6972640"/>
          </a:xfrm>
          <a:custGeom>
            <a:avLst/>
            <a:gdLst>
              <a:gd name="connsiteX0" fmla="*/ 4882169 w 7003072"/>
              <a:gd name="connsiteY0" fmla="*/ 1 h 6972640"/>
              <a:gd name="connsiteX1" fmla="*/ 7003072 w 7003072"/>
              <a:gd name="connsiteY1" fmla="*/ 2120904 h 6972640"/>
              <a:gd name="connsiteX2" fmla="*/ 2151335 w 7003072"/>
              <a:gd name="connsiteY2" fmla="*/ 6972640 h 6972640"/>
              <a:gd name="connsiteX3" fmla="*/ 0 w 7003072"/>
              <a:gd name="connsiteY3" fmla="*/ 4821306 h 6972640"/>
              <a:gd name="connsiteX4" fmla="*/ 0 w 7003072"/>
              <a:gd name="connsiteY4" fmla="*/ 1161164 h 6972640"/>
              <a:gd name="connsiteX5" fmla="*/ 1161164 w 7003072"/>
              <a:gd name="connsiteY5" fmla="*/ 0 h 6972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03072" h="6972640">
                <a:moveTo>
                  <a:pt x="4882169" y="1"/>
                </a:moveTo>
                <a:lnTo>
                  <a:pt x="7003072" y="2120904"/>
                </a:lnTo>
                <a:lnTo>
                  <a:pt x="2151335" y="6972640"/>
                </a:lnTo>
                <a:lnTo>
                  <a:pt x="0" y="4821306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blipFill dpi="0" rotWithShape="0">
            <a:blip r:embed="rId1"/>
            <a:srcRect/>
            <a:stretch>
              <a:fillRect l="-62000" t="-6000" r="-63000" b="-1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8900000">
            <a:off x="7167478" y="-59260"/>
            <a:ext cx="7012741" cy="6979911"/>
          </a:xfrm>
          <a:custGeom>
            <a:avLst/>
            <a:gdLst>
              <a:gd name="connsiteX0" fmla="*/ 4882169 w 7012741"/>
              <a:gd name="connsiteY0" fmla="*/ 1 h 6979911"/>
              <a:gd name="connsiteX1" fmla="*/ 7012741 w 7012741"/>
              <a:gd name="connsiteY1" fmla="*/ 2130573 h 6979911"/>
              <a:gd name="connsiteX2" fmla="*/ 2163403 w 7012741"/>
              <a:gd name="connsiteY2" fmla="*/ 6979911 h 6979911"/>
              <a:gd name="connsiteX3" fmla="*/ 0 w 7012741"/>
              <a:gd name="connsiteY3" fmla="*/ 4816509 h 6979911"/>
              <a:gd name="connsiteX4" fmla="*/ 0 w 7012741"/>
              <a:gd name="connsiteY4" fmla="*/ 1161164 h 6979911"/>
              <a:gd name="connsiteX5" fmla="*/ 1161164 w 7012741"/>
              <a:gd name="connsiteY5" fmla="*/ 0 h 6979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12741" h="6979911">
                <a:moveTo>
                  <a:pt x="4882169" y="1"/>
                </a:moveTo>
                <a:lnTo>
                  <a:pt x="7012741" y="2130573"/>
                </a:lnTo>
                <a:lnTo>
                  <a:pt x="2163403" y="6979911"/>
                </a:lnTo>
                <a:lnTo>
                  <a:pt x="0" y="4816509"/>
                </a:lnTo>
                <a:lnTo>
                  <a:pt x="0" y="1161164"/>
                </a:lnTo>
                <a:cubicBezTo>
                  <a:pt x="0" y="519871"/>
                  <a:pt x="519871" y="0"/>
                  <a:pt x="1161164" y="0"/>
                </a:cubicBezTo>
                <a:close/>
              </a:path>
            </a:pathLst>
          </a:custGeom>
          <a:gradFill>
            <a:gsLst>
              <a:gs pos="4000">
                <a:srgbClr val="C8161D">
                  <a:alpha val="71000"/>
                </a:srgbClr>
              </a:gs>
              <a:gs pos="100000">
                <a:srgbClr val="004EA2">
                  <a:alpha val="8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66744" y="579214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研究设计</a:t>
            </a:r>
            <a:endParaRPr lang="zh-CN" altLang="en-US" sz="3200" b="1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868" y="431957"/>
            <a:ext cx="2304528" cy="72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0889" y="573179"/>
            <a:ext cx="113923" cy="552470"/>
          </a:xfrm>
          <a:prstGeom prst="rect">
            <a:avLst/>
          </a:prstGeom>
          <a:solidFill>
            <a:srgbClr val="C816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0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1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2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3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4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5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16.xml><?xml version="1.0" encoding="utf-8"?>
<p:tagLst xmlns:p="http://schemas.openxmlformats.org/presentationml/2006/main">
  <p:tag name="COMMONDATA" val="eyJoZGlkIjoiYzJkY2EzZTE0ZWM3MThjNmY0YjQ3MzJjYTAyZDJmMWYifQ=="/>
</p:tagLst>
</file>

<file path=ppt/tags/tag2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3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4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5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6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7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8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ags/tag9.xml><?xml version="1.0" encoding="utf-8"?>
<p:tagLst xmlns:p="http://schemas.openxmlformats.org/presentationml/2006/main">
  <p:tag name="KSO_WM_DIAGRAM_VIRTUALLY_FRAME" val="{&quot;height&quot;:388.8179527559056,&quot;left&quot;:505.07338582677164,&quot;top&quot;:76.88259842519685,&quot;width&quot;:320.1336220472441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WPS 演示</Application>
  <PresentationFormat>宽屏</PresentationFormat>
  <Paragraphs>74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微软雅黑 Light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sdfeydj</cp:lastModifiedBy>
  <cp:revision>26</cp:revision>
  <dcterms:created xsi:type="dcterms:W3CDTF">2021-12-25T08:23:00Z</dcterms:created>
  <dcterms:modified xsi:type="dcterms:W3CDTF">2024-05-06T03:11:28Z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ADE5FC72E74145C1958E42F026BC22EA_12</vt:lpwstr>
  </property>
  <property fmtid="{D5CDD505-2E9C-101B-9397-08002B2CF9AE}" pid="3" name="KSOProductBuildVer">
    <vt:lpwstr>2052-12.1.0.16399</vt:lpwstr>
  </property>
</Properties>
</file>