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  <p:sldId id="269" r:id="rId3"/>
    <p:sldId id="258" r:id="rId4"/>
    <p:sldId id="260" r:id="rId5"/>
    <p:sldId id="273" r:id="rId6"/>
    <p:sldId id="274" r:id="rId7"/>
    <p:sldId id="267" r:id="rId8"/>
    <p:sldId id="275" r:id="rId9"/>
    <p:sldId id="271" r:id="rId10"/>
    <p:sldId id="276" r:id="rId11"/>
    <p:sldId id="277" r:id="rId12"/>
    <p:sldId id="261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61D"/>
    <a:srgbClr val="004EA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307" autoAdjust="0"/>
    <p:restoredTop sz="94660"/>
  </p:normalViewPr>
  <p:slideViewPr>
    <p:cSldViewPr snapToGrid="0">
      <p:cViewPr varScale="1">
        <p:scale>
          <a:sx n="70" d="100"/>
          <a:sy n="70" d="100"/>
        </p:scale>
        <p:origin x="-101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626DA5-758B-43AC-BE4D-4A4EE2FE6DD0}" type="datetimeFigureOut">
              <a:rPr lang="zh-CN" altLang="en-US" smtClean="0"/>
              <a:pPr/>
              <a:t>2024-05-13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23332F-37B2-48E4-AE72-AB823BC077A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tags" Target="../tags/tag14.xml"/><Relationship Id="rId18" Type="http://schemas.openxmlformats.org/officeDocument/2006/relationships/tags" Target="../tags/tag19.xml"/><Relationship Id="rId26" Type="http://schemas.openxmlformats.org/officeDocument/2006/relationships/image" Target="../media/image4.png"/><Relationship Id="rId3" Type="http://schemas.openxmlformats.org/officeDocument/2006/relationships/tags" Target="../tags/tag4.xml"/><Relationship Id="rId21" Type="http://schemas.openxmlformats.org/officeDocument/2006/relationships/tags" Target="../tags/tag22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17" Type="http://schemas.openxmlformats.org/officeDocument/2006/relationships/tags" Target="../tags/tag18.xml"/><Relationship Id="rId25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6" Type="http://schemas.openxmlformats.org/officeDocument/2006/relationships/tags" Target="../tags/tag17.xml"/><Relationship Id="rId20" Type="http://schemas.openxmlformats.org/officeDocument/2006/relationships/tags" Target="../tags/tag21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24" Type="http://schemas.openxmlformats.org/officeDocument/2006/relationships/tags" Target="../tags/tag25.xml"/><Relationship Id="rId5" Type="http://schemas.openxmlformats.org/officeDocument/2006/relationships/tags" Target="../tags/tag6.xml"/><Relationship Id="rId15" Type="http://schemas.openxmlformats.org/officeDocument/2006/relationships/tags" Target="../tags/tag16.xml"/><Relationship Id="rId23" Type="http://schemas.openxmlformats.org/officeDocument/2006/relationships/tags" Target="../tags/tag24.xml"/><Relationship Id="rId10" Type="http://schemas.openxmlformats.org/officeDocument/2006/relationships/tags" Target="../tags/tag11.xml"/><Relationship Id="rId19" Type="http://schemas.openxmlformats.org/officeDocument/2006/relationships/tags" Target="../tags/tag20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tags" Target="../tags/tag15.xml"/><Relationship Id="rId22" Type="http://schemas.openxmlformats.org/officeDocument/2006/relationships/tags" Target="../tags/tag2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 flipV="1">
            <a:off x="8360614" y="0"/>
            <a:ext cx="3201260" cy="1480558"/>
          </a:xfrm>
          <a:custGeom>
            <a:avLst/>
            <a:gdLst>
              <a:gd name="connsiteX0" fmla="*/ 0 w 3201260"/>
              <a:gd name="connsiteY0" fmla="*/ 1480558 h 1480558"/>
              <a:gd name="connsiteX1" fmla="*/ 3201260 w 3201260"/>
              <a:gd name="connsiteY1" fmla="*/ 1480558 h 1480558"/>
              <a:gd name="connsiteX2" fmla="*/ 1805607 w 3201260"/>
              <a:gd name="connsiteY2" fmla="*/ 84905 h 1480558"/>
              <a:gd name="connsiteX3" fmla="*/ 1395653 w 3201260"/>
              <a:gd name="connsiteY3" fmla="*/ 84905 h 1480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260" h="1480558">
                <a:moveTo>
                  <a:pt x="0" y="1480558"/>
                </a:moveTo>
                <a:lnTo>
                  <a:pt x="3201260" y="1480558"/>
                </a:lnTo>
                <a:lnTo>
                  <a:pt x="1805607" y="84905"/>
                </a:lnTo>
                <a:cubicBezTo>
                  <a:pt x="1692401" y="-28301"/>
                  <a:pt x="1508859" y="-28301"/>
                  <a:pt x="1395653" y="84905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2700000">
            <a:off x="6344148" y="5824084"/>
            <a:ext cx="2067833" cy="2067833"/>
          </a:xfrm>
          <a:custGeom>
            <a:avLst/>
            <a:gdLst>
              <a:gd name="connsiteX0" fmla="*/ 68334 w 2067833"/>
              <a:gd name="connsiteY0" fmla="*/ 68334 h 2067833"/>
              <a:gd name="connsiteX1" fmla="*/ 233308 w 2067833"/>
              <a:gd name="connsiteY1" fmla="*/ 0 h 2067833"/>
              <a:gd name="connsiteX2" fmla="*/ 2067833 w 2067833"/>
              <a:gd name="connsiteY2" fmla="*/ 0 h 2067833"/>
              <a:gd name="connsiteX3" fmla="*/ 0 w 2067833"/>
              <a:gd name="connsiteY3" fmla="*/ 2067833 h 2067833"/>
              <a:gd name="connsiteX4" fmla="*/ 0 w 2067833"/>
              <a:gd name="connsiteY4" fmla="*/ 233308 h 2067833"/>
              <a:gd name="connsiteX5" fmla="*/ 68334 w 2067833"/>
              <a:gd name="connsiteY5" fmla="*/ 68334 h 206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7833" h="2067833">
                <a:moveTo>
                  <a:pt x="68334" y="68334"/>
                </a:moveTo>
                <a:cubicBezTo>
                  <a:pt x="110555" y="26114"/>
                  <a:pt x="168882" y="0"/>
                  <a:pt x="233308" y="0"/>
                </a:cubicBezTo>
                <a:lnTo>
                  <a:pt x="2067833" y="0"/>
                </a:lnTo>
                <a:lnTo>
                  <a:pt x="0" y="2067833"/>
                </a:lnTo>
                <a:lnTo>
                  <a:pt x="0" y="233308"/>
                </a:lnTo>
                <a:cubicBezTo>
                  <a:pt x="0" y="168882"/>
                  <a:pt x="26114" y="110555"/>
                  <a:pt x="68334" y="68334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550126" y="6018242"/>
            <a:ext cx="1872796" cy="839758"/>
          </a:xfrm>
          <a:custGeom>
            <a:avLst/>
            <a:gdLst>
              <a:gd name="connsiteX0" fmla="*/ 936398 w 1872796"/>
              <a:gd name="connsiteY0" fmla="*/ 0 h 839758"/>
              <a:gd name="connsiteX1" fmla="*/ 1101372 w 1872796"/>
              <a:gd name="connsiteY1" fmla="*/ 68334 h 839758"/>
              <a:gd name="connsiteX2" fmla="*/ 1872796 w 1872796"/>
              <a:gd name="connsiteY2" fmla="*/ 839758 h 839758"/>
              <a:gd name="connsiteX3" fmla="*/ 0 w 1872796"/>
              <a:gd name="connsiteY3" fmla="*/ 839758 h 839758"/>
              <a:gd name="connsiteX4" fmla="*/ 771425 w 1872796"/>
              <a:gd name="connsiteY4" fmla="*/ 68334 h 839758"/>
              <a:gd name="connsiteX5" fmla="*/ 936398 w 1872796"/>
              <a:gd name="connsiteY5" fmla="*/ 0 h 83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796" h="839758">
                <a:moveTo>
                  <a:pt x="936398" y="0"/>
                </a:moveTo>
                <a:cubicBezTo>
                  <a:pt x="996107" y="0"/>
                  <a:pt x="1055816" y="22778"/>
                  <a:pt x="1101372" y="68334"/>
                </a:cubicBezTo>
                <a:lnTo>
                  <a:pt x="1872796" y="839758"/>
                </a:lnTo>
                <a:lnTo>
                  <a:pt x="0" y="839758"/>
                </a:lnTo>
                <a:lnTo>
                  <a:pt x="771425" y="68334"/>
                </a:lnTo>
                <a:cubicBezTo>
                  <a:pt x="816981" y="22778"/>
                  <a:pt x="876690" y="0"/>
                  <a:pt x="936398" y="0"/>
                </a:cubicBezTo>
                <a:close/>
              </a:path>
            </a:pathLst>
          </a:custGeom>
          <a:solidFill>
            <a:srgbClr val="004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6749" y="527000"/>
            <a:ext cx="3053497" cy="954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930988" y="2624512"/>
            <a:ext cx="6661173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试验名称</a:t>
            </a:r>
            <a:endParaRPr lang="zh-CN" altLang="en-US" sz="6400" b="1" spc="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3833" y="4201901"/>
            <a:ext cx="6661173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90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承担科室：</a:t>
            </a:r>
            <a:r>
              <a:rPr lang="en-US" altLang="zh-CN" sz="190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        </a:t>
            </a:r>
            <a:r>
              <a:rPr lang="zh-CN" altLang="en-US" sz="190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主要研究者：</a:t>
            </a:r>
            <a:r>
              <a:rPr lang="en-US" altLang="zh-CN" sz="190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XXX</a:t>
            </a:r>
            <a:r>
              <a:rPr lang="zh-CN" altLang="en-US" sz="190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900" spc="-150" dirty="0" smtClean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90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190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</a:p>
          <a:p>
            <a:r>
              <a:rPr lang="zh-CN" altLang="en-US" sz="1900" spc="-15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endParaRPr lang="zh-CN" altLang="en-US" sz="1900" spc="-1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02584" y="442179"/>
            <a:ext cx="4886106" cy="6415821"/>
            <a:chOff x="7302584" y="442179"/>
            <a:chExt cx="4886106" cy="6415821"/>
          </a:xfrm>
        </p:grpSpPr>
        <p:sp>
          <p:nvSpPr>
            <p:cNvPr id="18" name="任意多边形 17"/>
            <p:cNvSpPr/>
            <p:nvPr/>
          </p:nvSpPr>
          <p:spPr>
            <a:xfrm>
              <a:off x="7302585" y="442179"/>
              <a:ext cx="4886105" cy="6415821"/>
            </a:xfrm>
            <a:custGeom>
              <a:avLst/>
              <a:gdLst>
                <a:gd name="connsiteX0" fmla="*/ 4364347 w 4886105"/>
                <a:gd name="connsiteY0" fmla="*/ 0 h 6415821"/>
                <a:gd name="connsiteX1" fmla="*/ 4533466 w 4886105"/>
                <a:gd name="connsiteY1" fmla="*/ 70052 h 6415821"/>
                <a:gd name="connsiteX2" fmla="*/ 4886105 w 4886105"/>
                <a:gd name="connsiteY2" fmla="*/ 422691 h 6415821"/>
                <a:gd name="connsiteX3" fmla="*/ 4886105 w 4886105"/>
                <a:gd name="connsiteY3" fmla="*/ 6415821 h 6415821"/>
                <a:gd name="connsiteX4" fmla="*/ 1952407 w 4886105"/>
                <a:gd name="connsiteY4" fmla="*/ 6415821 h 6415821"/>
                <a:gd name="connsiteX5" fmla="*/ 70052 w 4886105"/>
                <a:gd name="connsiteY5" fmla="*/ 4533466 h 6415821"/>
                <a:gd name="connsiteX6" fmla="*/ 70052 w 4886105"/>
                <a:gd name="connsiteY6" fmla="*/ 4195229 h 6415821"/>
                <a:gd name="connsiteX7" fmla="*/ 4195228 w 4886105"/>
                <a:gd name="connsiteY7" fmla="*/ 70052 h 6415821"/>
                <a:gd name="connsiteX8" fmla="*/ 4364347 w 4886105"/>
                <a:gd name="connsiteY8" fmla="*/ 0 h 64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6105" h="6415821">
                  <a:moveTo>
                    <a:pt x="4364347" y="0"/>
                  </a:moveTo>
                  <a:cubicBezTo>
                    <a:pt x="4425556" y="1"/>
                    <a:pt x="4486765" y="23351"/>
                    <a:pt x="4533466" y="70052"/>
                  </a:cubicBezTo>
                  <a:lnTo>
                    <a:pt x="4886105" y="422691"/>
                  </a:lnTo>
                  <a:lnTo>
                    <a:pt x="4886105" y="6415821"/>
                  </a:lnTo>
                  <a:lnTo>
                    <a:pt x="1952407" y="6415821"/>
                  </a:lnTo>
                  <a:lnTo>
                    <a:pt x="70052" y="4533466"/>
                  </a:lnTo>
                  <a:cubicBezTo>
                    <a:pt x="-23350" y="4440064"/>
                    <a:pt x="-23350" y="4288630"/>
                    <a:pt x="70052" y="4195229"/>
                  </a:cubicBezTo>
                  <a:lnTo>
                    <a:pt x="4195228" y="70052"/>
                  </a:lnTo>
                  <a:cubicBezTo>
                    <a:pt x="4241929" y="23351"/>
                    <a:pt x="4303138" y="1"/>
                    <a:pt x="4364347" y="0"/>
                  </a:cubicBez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302584" y="442179"/>
              <a:ext cx="4886105" cy="6415821"/>
            </a:xfrm>
            <a:custGeom>
              <a:avLst/>
              <a:gdLst>
                <a:gd name="connsiteX0" fmla="*/ 4364347 w 4886105"/>
                <a:gd name="connsiteY0" fmla="*/ 0 h 6415821"/>
                <a:gd name="connsiteX1" fmla="*/ 4533466 w 4886105"/>
                <a:gd name="connsiteY1" fmla="*/ 70052 h 6415821"/>
                <a:gd name="connsiteX2" fmla="*/ 4886105 w 4886105"/>
                <a:gd name="connsiteY2" fmla="*/ 422691 h 6415821"/>
                <a:gd name="connsiteX3" fmla="*/ 4886105 w 4886105"/>
                <a:gd name="connsiteY3" fmla="*/ 6415821 h 6415821"/>
                <a:gd name="connsiteX4" fmla="*/ 1952407 w 4886105"/>
                <a:gd name="connsiteY4" fmla="*/ 6415821 h 6415821"/>
                <a:gd name="connsiteX5" fmla="*/ 70052 w 4886105"/>
                <a:gd name="connsiteY5" fmla="*/ 4533466 h 6415821"/>
                <a:gd name="connsiteX6" fmla="*/ 70052 w 4886105"/>
                <a:gd name="connsiteY6" fmla="*/ 4195229 h 6415821"/>
                <a:gd name="connsiteX7" fmla="*/ 4195228 w 4886105"/>
                <a:gd name="connsiteY7" fmla="*/ 70052 h 6415821"/>
                <a:gd name="connsiteX8" fmla="*/ 4364347 w 4886105"/>
                <a:gd name="connsiteY8" fmla="*/ 0 h 64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6105" h="6415821">
                  <a:moveTo>
                    <a:pt x="4364347" y="0"/>
                  </a:moveTo>
                  <a:cubicBezTo>
                    <a:pt x="4425556" y="1"/>
                    <a:pt x="4486765" y="23351"/>
                    <a:pt x="4533466" y="70052"/>
                  </a:cubicBezTo>
                  <a:lnTo>
                    <a:pt x="4886105" y="422691"/>
                  </a:lnTo>
                  <a:lnTo>
                    <a:pt x="4886105" y="6415821"/>
                  </a:lnTo>
                  <a:lnTo>
                    <a:pt x="1952407" y="6415821"/>
                  </a:lnTo>
                  <a:lnTo>
                    <a:pt x="70052" y="4533466"/>
                  </a:lnTo>
                  <a:cubicBezTo>
                    <a:pt x="-23350" y="4440064"/>
                    <a:pt x="-23350" y="4288630"/>
                    <a:pt x="70052" y="4195229"/>
                  </a:cubicBezTo>
                  <a:lnTo>
                    <a:pt x="4195228" y="70052"/>
                  </a:lnTo>
                  <a:cubicBezTo>
                    <a:pt x="4241929" y="23351"/>
                    <a:pt x="4303138" y="1"/>
                    <a:pt x="4364347" y="0"/>
                  </a:cubicBezTo>
                  <a:close/>
                </a:path>
              </a:pathLst>
            </a:custGeom>
            <a:blipFill dpi="0" rotWithShape="1">
              <a:blip r:embed="rId4" cstate="print">
                <a:alphaModFix amt="80000"/>
              </a:blip>
              <a:srcRect/>
              <a:stretch>
                <a:fillRect l="-16000" t="-3000" r="-131000" b="-1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84464" y="5886714"/>
            <a:ext cx="6096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/>
              <a:t>（汇报时间为 </a:t>
            </a:r>
            <a:r>
              <a:rPr lang="en-US" altLang="zh-CN" dirty="0" smtClean="0"/>
              <a:t>5</a:t>
            </a:r>
            <a:r>
              <a:rPr lang="zh-CN" altLang="en-US" dirty="0" smtClean="0"/>
              <a:t> 分钟）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6744" y="579214"/>
            <a:ext cx="30572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可操作性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4868" y="431957"/>
            <a:ext cx="2304528" cy="72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889" y="573179"/>
            <a:ext cx="113923" cy="55247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6744" y="579214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4868" y="431957"/>
            <a:ext cx="2304528" cy="72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889" y="573179"/>
            <a:ext cx="113923" cy="55247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/>
        </p:nvSpPr>
        <p:spPr>
          <a:xfrm flipV="1">
            <a:off x="8360614" y="0"/>
            <a:ext cx="3201260" cy="1480558"/>
          </a:xfrm>
          <a:custGeom>
            <a:avLst/>
            <a:gdLst>
              <a:gd name="connsiteX0" fmla="*/ 0 w 3201260"/>
              <a:gd name="connsiteY0" fmla="*/ 1480558 h 1480558"/>
              <a:gd name="connsiteX1" fmla="*/ 3201260 w 3201260"/>
              <a:gd name="connsiteY1" fmla="*/ 1480558 h 1480558"/>
              <a:gd name="connsiteX2" fmla="*/ 1805607 w 3201260"/>
              <a:gd name="connsiteY2" fmla="*/ 84905 h 1480558"/>
              <a:gd name="connsiteX3" fmla="*/ 1395653 w 3201260"/>
              <a:gd name="connsiteY3" fmla="*/ 84905 h 1480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260" h="1480558">
                <a:moveTo>
                  <a:pt x="0" y="1480558"/>
                </a:moveTo>
                <a:lnTo>
                  <a:pt x="3201260" y="1480558"/>
                </a:lnTo>
                <a:lnTo>
                  <a:pt x="1805607" y="84905"/>
                </a:lnTo>
                <a:cubicBezTo>
                  <a:pt x="1692401" y="-28301"/>
                  <a:pt x="1508859" y="-28301"/>
                  <a:pt x="1395653" y="84905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2700000">
            <a:off x="6344148" y="5824084"/>
            <a:ext cx="2067833" cy="2067833"/>
          </a:xfrm>
          <a:custGeom>
            <a:avLst/>
            <a:gdLst>
              <a:gd name="connsiteX0" fmla="*/ 68334 w 2067833"/>
              <a:gd name="connsiteY0" fmla="*/ 68334 h 2067833"/>
              <a:gd name="connsiteX1" fmla="*/ 233308 w 2067833"/>
              <a:gd name="connsiteY1" fmla="*/ 0 h 2067833"/>
              <a:gd name="connsiteX2" fmla="*/ 2067833 w 2067833"/>
              <a:gd name="connsiteY2" fmla="*/ 0 h 2067833"/>
              <a:gd name="connsiteX3" fmla="*/ 0 w 2067833"/>
              <a:gd name="connsiteY3" fmla="*/ 2067833 h 2067833"/>
              <a:gd name="connsiteX4" fmla="*/ 0 w 2067833"/>
              <a:gd name="connsiteY4" fmla="*/ 233308 h 2067833"/>
              <a:gd name="connsiteX5" fmla="*/ 68334 w 2067833"/>
              <a:gd name="connsiteY5" fmla="*/ 68334 h 206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67833" h="2067833">
                <a:moveTo>
                  <a:pt x="68334" y="68334"/>
                </a:moveTo>
                <a:cubicBezTo>
                  <a:pt x="110555" y="26114"/>
                  <a:pt x="168882" y="0"/>
                  <a:pt x="233308" y="0"/>
                </a:cubicBezTo>
                <a:lnTo>
                  <a:pt x="2067833" y="0"/>
                </a:lnTo>
                <a:lnTo>
                  <a:pt x="0" y="2067833"/>
                </a:lnTo>
                <a:lnTo>
                  <a:pt x="0" y="233308"/>
                </a:lnTo>
                <a:cubicBezTo>
                  <a:pt x="0" y="168882"/>
                  <a:pt x="26114" y="110555"/>
                  <a:pt x="68334" y="68334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5550126" y="6018242"/>
            <a:ext cx="1872796" cy="839758"/>
          </a:xfrm>
          <a:custGeom>
            <a:avLst/>
            <a:gdLst>
              <a:gd name="connsiteX0" fmla="*/ 936398 w 1872796"/>
              <a:gd name="connsiteY0" fmla="*/ 0 h 839758"/>
              <a:gd name="connsiteX1" fmla="*/ 1101372 w 1872796"/>
              <a:gd name="connsiteY1" fmla="*/ 68334 h 839758"/>
              <a:gd name="connsiteX2" fmla="*/ 1872796 w 1872796"/>
              <a:gd name="connsiteY2" fmla="*/ 839758 h 839758"/>
              <a:gd name="connsiteX3" fmla="*/ 0 w 1872796"/>
              <a:gd name="connsiteY3" fmla="*/ 839758 h 839758"/>
              <a:gd name="connsiteX4" fmla="*/ 771425 w 1872796"/>
              <a:gd name="connsiteY4" fmla="*/ 68334 h 839758"/>
              <a:gd name="connsiteX5" fmla="*/ 936398 w 1872796"/>
              <a:gd name="connsiteY5" fmla="*/ 0 h 839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872796" h="839758">
                <a:moveTo>
                  <a:pt x="936398" y="0"/>
                </a:moveTo>
                <a:cubicBezTo>
                  <a:pt x="996107" y="0"/>
                  <a:pt x="1055816" y="22778"/>
                  <a:pt x="1101372" y="68334"/>
                </a:cubicBezTo>
                <a:lnTo>
                  <a:pt x="1872796" y="839758"/>
                </a:lnTo>
                <a:lnTo>
                  <a:pt x="0" y="839758"/>
                </a:lnTo>
                <a:lnTo>
                  <a:pt x="771425" y="68334"/>
                </a:lnTo>
                <a:cubicBezTo>
                  <a:pt x="816981" y="22778"/>
                  <a:pt x="876690" y="0"/>
                  <a:pt x="936398" y="0"/>
                </a:cubicBezTo>
                <a:close/>
              </a:path>
            </a:pathLst>
          </a:custGeom>
          <a:solidFill>
            <a:srgbClr val="004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204" y="854025"/>
            <a:ext cx="3053497" cy="954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188866" y="3096091"/>
            <a:ext cx="380184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4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谢谢！</a:t>
            </a:r>
            <a:endParaRPr lang="en-US" altLang="zh-CN" sz="6400" b="1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02584" y="442179"/>
            <a:ext cx="4886106" cy="6415821"/>
            <a:chOff x="7302584" y="442179"/>
            <a:chExt cx="4886106" cy="6415821"/>
          </a:xfrm>
        </p:grpSpPr>
        <p:sp>
          <p:nvSpPr>
            <p:cNvPr id="18" name="任意多边形 17"/>
            <p:cNvSpPr/>
            <p:nvPr/>
          </p:nvSpPr>
          <p:spPr>
            <a:xfrm>
              <a:off x="7302585" y="442179"/>
              <a:ext cx="4886105" cy="6415821"/>
            </a:xfrm>
            <a:custGeom>
              <a:avLst/>
              <a:gdLst>
                <a:gd name="connsiteX0" fmla="*/ 4364347 w 4886105"/>
                <a:gd name="connsiteY0" fmla="*/ 0 h 6415821"/>
                <a:gd name="connsiteX1" fmla="*/ 4533466 w 4886105"/>
                <a:gd name="connsiteY1" fmla="*/ 70052 h 6415821"/>
                <a:gd name="connsiteX2" fmla="*/ 4886105 w 4886105"/>
                <a:gd name="connsiteY2" fmla="*/ 422691 h 6415821"/>
                <a:gd name="connsiteX3" fmla="*/ 4886105 w 4886105"/>
                <a:gd name="connsiteY3" fmla="*/ 6415821 h 6415821"/>
                <a:gd name="connsiteX4" fmla="*/ 1952407 w 4886105"/>
                <a:gd name="connsiteY4" fmla="*/ 6415821 h 6415821"/>
                <a:gd name="connsiteX5" fmla="*/ 70052 w 4886105"/>
                <a:gd name="connsiteY5" fmla="*/ 4533466 h 6415821"/>
                <a:gd name="connsiteX6" fmla="*/ 70052 w 4886105"/>
                <a:gd name="connsiteY6" fmla="*/ 4195229 h 6415821"/>
                <a:gd name="connsiteX7" fmla="*/ 4195228 w 4886105"/>
                <a:gd name="connsiteY7" fmla="*/ 70052 h 6415821"/>
                <a:gd name="connsiteX8" fmla="*/ 4364347 w 4886105"/>
                <a:gd name="connsiteY8" fmla="*/ 0 h 64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6105" h="6415821">
                  <a:moveTo>
                    <a:pt x="4364347" y="0"/>
                  </a:moveTo>
                  <a:cubicBezTo>
                    <a:pt x="4425556" y="1"/>
                    <a:pt x="4486765" y="23351"/>
                    <a:pt x="4533466" y="70052"/>
                  </a:cubicBezTo>
                  <a:lnTo>
                    <a:pt x="4886105" y="422691"/>
                  </a:lnTo>
                  <a:lnTo>
                    <a:pt x="4886105" y="6415821"/>
                  </a:lnTo>
                  <a:lnTo>
                    <a:pt x="1952407" y="6415821"/>
                  </a:lnTo>
                  <a:lnTo>
                    <a:pt x="70052" y="4533466"/>
                  </a:lnTo>
                  <a:cubicBezTo>
                    <a:pt x="-23350" y="4440064"/>
                    <a:pt x="-23350" y="4288630"/>
                    <a:pt x="70052" y="4195229"/>
                  </a:cubicBezTo>
                  <a:lnTo>
                    <a:pt x="4195228" y="70052"/>
                  </a:lnTo>
                  <a:cubicBezTo>
                    <a:pt x="4241929" y="23351"/>
                    <a:pt x="4303138" y="1"/>
                    <a:pt x="4364347" y="0"/>
                  </a:cubicBez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7302584" y="442179"/>
              <a:ext cx="4886105" cy="6415821"/>
            </a:xfrm>
            <a:custGeom>
              <a:avLst/>
              <a:gdLst>
                <a:gd name="connsiteX0" fmla="*/ 4364347 w 4886105"/>
                <a:gd name="connsiteY0" fmla="*/ 0 h 6415821"/>
                <a:gd name="connsiteX1" fmla="*/ 4533466 w 4886105"/>
                <a:gd name="connsiteY1" fmla="*/ 70052 h 6415821"/>
                <a:gd name="connsiteX2" fmla="*/ 4886105 w 4886105"/>
                <a:gd name="connsiteY2" fmla="*/ 422691 h 6415821"/>
                <a:gd name="connsiteX3" fmla="*/ 4886105 w 4886105"/>
                <a:gd name="connsiteY3" fmla="*/ 6415821 h 6415821"/>
                <a:gd name="connsiteX4" fmla="*/ 1952407 w 4886105"/>
                <a:gd name="connsiteY4" fmla="*/ 6415821 h 6415821"/>
                <a:gd name="connsiteX5" fmla="*/ 70052 w 4886105"/>
                <a:gd name="connsiteY5" fmla="*/ 4533466 h 6415821"/>
                <a:gd name="connsiteX6" fmla="*/ 70052 w 4886105"/>
                <a:gd name="connsiteY6" fmla="*/ 4195229 h 6415821"/>
                <a:gd name="connsiteX7" fmla="*/ 4195228 w 4886105"/>
                <a:gd name="connsiteY7" fmla="*/ 70052 h 6415821"/>
                <a:gd name="connsiteX8" fmla="*/ 4364347 w 4886105"/>
                <a:gd name="connsiteY8" fmla="*/ 0 h 64158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886105" h="6415821">
                  <a:moveTo>
                    <a:pt x="4364347" y="0"/>
                  </a:moveTo>
                  <a:cubicBezTo>
                    <a:pt x="4425556" y="1"/>
                    <a:pt x="4486765" y="23351"/>
                    <a:pt x="4533466" y="70052"/>
                  </a:cubicBezTo>
                  <a:lnTo>
                    <a:pt x="4886105" y="422691"/>
                  </a:lnTo>
                  <a:lnTo>
                    <a:pt x="4886105" y="6415821"/>
                  </a:lnTo>
                  <a:lnTo>
                    <a:pt x="1952407" y="6415821"/>
                  </a:lnTo>
                  <a:lnTo>
                    <a:pt x="70052" y="4533466"/>
                  </a:lnTo>
                  <a:cubicBezTo>
                    <a:pt x="-23350" y="4440064"/>
                    <a:pt x="-23350" y="4288630"/>
                    <a:pt x="70052" y="4195229"/>
                  </a:cubicBezTo>
                  <a:lnTo>
                    <a:pt x="4195228" y="70052"/>
                  </a:lnTo>
                  <a:cubicBezTo>
                    <a:pt x="4241929" y="23351"/>
                    <a:pt x="4303138" y="1"/>
                    <a:pt x="4364347" y="0"/>
                  </a:cubicBezTo>
                  <a:close/>
                </a:path>
              </a:pathLst>
            </a:custGeom>
            <a:blipFill dpi="0" rotWithShape="1">
              <a:blip r:embed="rId4" cstate="print">
                <a:alphaModFix amt="80000"/>
              </a:blip>
              <a:srcRect/>
              <a:stretch>
                <a:fillRect l="-16000" t="-3000" r="-131000" b="-15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51435"/>
            <a:ext cx="928370" cy="74422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6325" y="79375"/>
            <a:ext cx="30378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kern="1500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汇报内容大纲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93584" y="1478156"/>
            <a:ext cx="10111228" cy="48167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试验合规性：临床试验批件或无须批件说明，申办方及其委托情况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（PPT1-2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张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</a:p>
          <a:p>
            <a:pPr>
              <a:spcBef>
                <a:spcPts val="600"/>
              </a:spcBef>
            </a:pP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（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如为多中心参加单位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请说明组长单位伦理审批情况）</a:t>
            </a:r>
            <a:endParaRPr lang="en-US" altLang="zh-CN" sz="1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试验概况：试验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目的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评价指标、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样本量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（样本量请说明依据）</a:t>
            </a:r>
            <a:r>
              <a:rPr lang="en-US" altLang="zh-CN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（PPT1-2 张）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．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试验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设计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（PPT3-4张）</a:t>
            </a:r>
          </a:p>
          <a:p>
            <a:pPr>
              <a:spcBef>
                <a:spcPts val="60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.入选标准、排除标准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 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分组情况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如为随机请说明随机方法，如为双盲请说明可操作性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；</a:t>
            </a:r>
          </a:p>
          <a:p>
            <a:pPr>
              <a:spcBef>
                <a:spcPts val="60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.研究设计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研究持续时间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研究流程</a:t>
            </a:r>
            <a:r>
              <a:rPr lang="en-US" altLang="zh-CN" sz="2000" dirty="0" err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、药物剂量及给药方式、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随访次数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及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内容等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 </a:t>
            </a:r>
            <a:r>
              <a:rPr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受试者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可能的</a:t>
            </a:r>
            <a:r>
              <a:rPr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风险与获益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（PPT1张）</a:t>
            </a:r>
            <a:endParaRPr lang="en-US" sz="2000" dirty="0" smtClean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5.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受试者知情同意内容及实施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（PPT1-2 张）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6.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试验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费用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补偿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与赔偿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（PPT1张） 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有保险提供保单或购买承诺，没有保险请告知赔偿方式</a:t>
            </a:r>
            <a:endParaRPr lang="en-US" altLang="zh-CN" sz="16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试验的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可操作性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（PPT1-2张） 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（团队分工，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研究者资质，场地，设施条件，仪器等）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spcBef>
                <a:spcPts val="600"/>
              </a:spcBef>
            </a:pP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8.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其他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需要向伦理委员会汇报的内容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（数据安全、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隐私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保护</a:t>
            </a:r>
            <a:r>
              <a:rPr lang="en-US" altLang="zh-CN" sz="2000" dirty="0" err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问题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等</a:t>
            </a:r>
            <a:r>
              <a:rPr lang="zh-CN" altLang="en-US" sz="20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</a:t>
            </a:r>
            <a:r>
              <a:rPr lang="en-US" altLang="zh-CN" sz="16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视项目情况自行增加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需要向伦理委员会</a:t>
            </a:r>
            <a:r>
              <a:rPr lang="en-US" altLang="zh-CN" sz="16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汇报</a:t>
            </a:r>
            <a:r>
              <a:rPr lang="zh-CN" altLang="en-US" sz="1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的</a:t>
            </a:r>
            <a:r>
              <a:rPr lang="en-US" altLang="zh-CN" sz="1600" b="1" dirty="0" err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内容</a:t>
            </a:r>
            <a:endParaRPr lang="en-US" altLang="zh-CN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231597" y="965158"/>
            <a:ext cx="9577429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本页为汇报大纲要求，请在完成</a:t>
            </a:r>
            <a:r>
              <a:rPr lang="en-US" altLang="zh-CN" b="1" dirty="0" err="1" smtClean="0">
                <a:solidFill>
                  <a:schemeClr val="tx1"/>
                </a:solidFill>
              </a:rPr>
              <a:t>ppt</a:t>
            </a:r>
            <a:r>
              <a:rPr lang="zh-CN" altLang="en-US" b="1" dirty="0" smtClean="0">
                <a:solidFill>
                  <a:schemeClr val="tx1"/>
                </a:solidFill>
              </a:rPr>
              <a:t>后删除即可，建议 PPT 总张数控制在 15</a:t>
            </a:r>
            <a:r>
              <a:rPr lang="en-US" altLang="zh-CN" b="1" dirty="0" smtClean="0">
                <a:solidFill>
                  <a:schemeClr val="tx1"/>
                </a:solidFill>
              </a:rPr>
              <a:t>-20</a:t>
            </a:r>
            <a:r>
              <a:rPr lang="zh-CN" altLang="en-US" b="1" dirty="0" smtClean="0">
                <a:solidFill>
                  <a:schemeClr val="tx1"/>
                </a:solidFill>
              </a:rPr>
              <a:t> 张左右</a:t>
            </a:r>
            <a:endParaRPr lang="zh-CN" altLang="en-US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1" y="1240971"/>
            <a:ext cx="996287" cy="1652354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40973" y="1241843"/>
            <a:ext cx="21962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kern="1500" dirty="0" smtClean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4800" b="1" kern="1500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154035" y="2350840"/>
            <a:ext cx="17119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kern="1500" dirty="0" smtClean="0">
                <a:solidFill>
                  <a:srgbClr val="C8161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contents</a:t>
            </a:r>
            <a:endParaRPr lang="zh-CN" altLang="en-US" sz="2000" kern="1500" dirty="0">
              <a:solidFill>
                <a:srgbClr val="C8161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080094" y="839931"/>
            <a:ext cx="968137" cy="936000"/>
            <a:chOff x="3926256" y="853579"/>
            <a:chExt cx="968137" cy="936000"/>
          </a:xfrm>
        </p:grpSpPr>
        <p:pic>
          <p:nvPicPr>
            <p:cNvPr id="8" name="图片 7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26256" y="853579"/>
              <a:ext cx="968137" cy="936000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>
              <p:custDataLst>
                <p:tags r:id="rId24"/>
              </p:custDataLst>
            </p:nvPr>
          </p:nvSpPr>
          <p:spPr>
            <a:xfrm>
              <a:off x="4107675" y="1097157"/>
              <a:ext cx="57900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>
            <p:custDataLst>
              <p:tags r:id="rId1"/>
            </p:custDataLst>
          </p:nvPr>
        </p:nvSpPr>
        <p:spPr>
          <a:xfrm>
            <a:off x="4219711" y="105019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试验合规性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059139" y="1901650"/>
            <a:ext cx="968137" cy="936000"/>
            <a:chOff x="3905301" y="1969889"/>
            <a:chExt cx="968137" cy="936000"/>
          </a:xfrm>
        </p:grpSpPr>
        <p:pic>
          <p:nvPicPr>
            <p:cNvPr id="13" name="图片 12"/>
            <p:cNvPicPr>
              <a:picLocks noChangeAspect="1"/>
            </p:cNvPicPr>
            <p:nvPr>
              <p:custDataLst>
                <p:tags r:id="rId21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05301" y="1969889"/>
              <a:ext cx="968137" cy="936000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>
              <p:custDataLst>
                <p:tags r:id="rId22"/>
              </p:custDataLst>
            </p:nvPr>
          </p:nvSpPr>
          <p:spPr>
            <a:xfrm>
              <a:off x="4086720" y="2213467"/>
              <a:ext cx="57900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文本框 14"/>
          <p:cNvSpPr txBox="1"/>
          <p:nvPr>
            <p:custDataLst>
              <p:tags r:id="rId2"/>
            </p:custDataLst>
          </p:nvPr>
        </p:nvSpPr>
        <p:spPr>
          <a:xfrm>
            <a:off x="4198756" y="209255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试验概况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059139" y="2999455"/>
            <a:ext cx="968137" cy="936000"/>
            <a:chOff x="3905301" y="3067694"/>
            <a:chExt cx="968137" cy="936000"/>
          </a:xfrm>
        </p:grpSpPr>
        <p:pic>
          <p:nvPicPr>
            <p:cNvPr id="17" name="图片 16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05301" y="3067694"/>
              <a:ext cx="968137" cy="936000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>
              <p:custDataLst>
                <p:tags r:id="rId20"/>
              </p:custDataLst>
            </p:nvPr>
          </p:nvSpPr>
          <p:spPr>
            <a:xfrm>
              <a:off x="4086720" y="3311272"/>
              <a:ext cx="57900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>
            <p:custDataLst>
              <p:tags r:id="rId3"/>
            </p:custDataLst>
          </p:nvPr>
        </p:nvSpPr>
        <p:spPr>
          <a:xfrm>
            <a:off x="4257811" y="321322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试验设计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3059139" y="4032948"/>
            <a:ext cx="968137" cy="936000"/>
            <a:chOff x="3905301" y="4101187"/>
            <a:chExt cx="968137" cy="936000"/>
          </a:xfrm>
        </p:grpSpPr>
        <p:pic>
          <p:nvPicPr>
            <p:cNvPr id="21" name="图片 20"/>
            <p:cNvPicPr>
              <a:picLocks noChangeAspect="1"/>
            </p:cNvPicPr>
            <p:nvPr>
              <p:custDataLst>
                <p:tags r:id="rId17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05301" y="4101187"/>
              <a:ext cx="968137" cy="936000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>
              <p:custDataLst>
                <p:tags r:id="rId18"/>
              </p:custDataLst>
            </p:nvPr>
          </p:nvSpPr>
          <p:spPr>
            <a:xfrm>
              <a:off x="4086720" y="4344765"/>
              <a:ext cx="57900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>
            <p:custDataLst>
              <p:tags r:id="rId4"/>
            </p:custDataLst>
          </p:nvPr>
        </p:nvSpPr>
        <p:spPr>
          <a:xfrm>
            <a:off x="4279401" y="4316214"/>
            <a:ext cx="3570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受试者可能的风险与获益</a:t>
            </a:r>
            <a:endParaRPr lang="zh-CN" alt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088026" y="5171163"/>
            <a:ext cx="968137" cy="936000"/>
            <a:chOff x="3934188" y="5239402"/>
            <a:chExt cx="968137" cy="936000"/>
          </a:xfrm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934188" y="5239402"/>
              <a:ext cx="968137" cy="936000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>
              <p:custDataLst>
                <p:tags r:id="rId16"/>
              </p:custDataLst>
            </p:nvPr>
          </p:nvSpPr>
          <p:spPr>
            <a:xfrm>
              <a:off x="4142903" y="5510274"/>
              <a:ext cx="579005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4335584" y="5413484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受试者知情同意内容及实施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7806768" y="773966"/>
            <a:ext cx="968137" cy="936000"/>
            <a:chOff x="3817074" y="894523"/>
            <a:chExt cx="968137" cy="936000"/>
          </a:xfrm>
        </p:grpSpPr>
        <p:pic>
          <p:nvPicPr>
            <p:cNvPr id="27" name="图片 26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17074" y="894523"/>
              <a:ext cx="968137" cy="936000"/>
            </a:xfrm>
            <a:prstGeom prst="rect">
              <a:avLst/>
            </a:prstGeom>
          </p:spPr>
        </p:pic>
        <p:sp>
          <p:nvSpPr>
            <p:cNvPr id="28" name="文本框 1"/>
            <p:cNvSpPr txBox="1"/>
            <p:nvPr>
              <p:custDataLst>
                <p:tags r:id="rId14"/>
              </p:custDataLst>
            </p:nvPr>
          </p:nvSpPr>
          <p:spPr>
            <a:xfrm>
              <a:off x="4012141" y="1124452"/>
              <a:ext cx="57900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06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9" name="文本框 10"/>
          <p:cNvSpPr txBox="1"/>
          <p:nvPr>
            <p:custDataLst>
              <p:tags r:id="rId6"/>
            </p:custDataLst>
          </p:nvPr>
        </p:nvSpPr>
        <p:spPr>
          <a:xfrm>
            <a:off x="8805080" y="1079759"/>
            <a:ext cx="3370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试验费用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、补偿、赔偿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22691" y="1854414"/>
            <a:ext cx="968137" cy="936000"/>
            <a:chOff x="3817074" y="894523"/>
            <a:chExt cx="968137" cy="936000"/>
          </a:xfrm>
        </p:grpSpPr>
        <p:pic>
          <p:nvPicPr>
            <p:cNvPr id="36" name="图片 35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17074" y="894523"/>
              <a:ext cx="968137" cy="936000"/>
            </a:xfrm>
            <a:prstGeom prst="rect">
              <a:avLst/>
            </a:prstGeom>
          </p:spPr>
        </p:pic>
        <p:sp>
          <p:nvSpPr>
            <p:cNvPr id="37" name="文本框 1"/>
            <p:cNvSpPr txBox="1"/>
            <p:nvPr>
              <p:custDataLst>
                <p:tags r:id="rId12"/>
              </p:custDataLst>
            </p:nvPr>
          </p:nvSpPr>
          <p:spPr>
            <a:xfrm>
              <a:off x="4012141" y="1124452"/>
              <a:ext cx="57900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07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10"/>
          <p:cNvSpPr txBox="1"/>
          <p:nvPr>
            <p:custDataLst>
              <p:tags r:id="rId7"/>
            </p:custDataLst>
          </p:nvPr>
        </p:nvSpPr>
        <p:spPr>
          <a:xfrm>
            <a:off x="8821003" y="2160207"/>
            <a:ext cx="3370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试验的</a:t>
            </a:r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可操作性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22691" y="3082712"/>
            <a:ext cx="968137" cy="936000"/>
            <a:chOff x="3817074" y="894523"/>
            <a:chExt cx="968137" cy="936000"/>
          </a:xfrm>
        </p:grpSpPr>
        <p:pic>
          <p:nvPicPr>
            <p:cNvPr id="40" name="图片 39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817074" y="894523"/>
              <a:ext cx="968137" cy="936000"/>
            </a:xfrm>
            <a:prstGeom prst="rect">
              <a:avLst/>
            </a:prstGeom>
          </p:spPr>
        </p:pic>
        <p:sp>
          <p:nvSpPr>
            <p:cNvPr id="41" name="文本框 1"/>
            <p:cNvSpPr txBox="1"/>
            <p:nvPr>
              <p:custDataLst>
                <p:tags r:id="rId10"/>
              </p:custDataLst>
            </p:nvPr>
          </p:nvSpPr>
          <p:spPr>
            <a:xfrm>
              <a:off x="4012141" y="1124452"/>
              <a:ext cx="579006" cy="477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08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文本框 10"/>
          <p:cNvSpPr txBox="1"/>
          <p:nvPr>
            <p:custDataLst>
              <p:tags r:id="rId8"/>
            </p:custDataLst>
          </p:nvPr>
        </p:nvSpPr>
        <p:spPr>
          <a:xfrm>
            <a:off x="8821003" y="3388505"/>
            <a:ext cx="3370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endParaRPr lang="en-US" altLang="zh-CN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6744" y="579214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试验合规性</a:t>
            </a:r>
            <a:endParaRPr lang="zh-CN" altLang="en-US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4868" y="431957"/>
            <a:ext cx="2304528" cy="72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889" y="573179"/>
            <a:ext cx="113923" cy="55247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6744" y="57921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试验概况</a:t>
            </a:r>
            <a:endParaRPr lang="zh-CN" altLang="en-US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4868" y="431957"/>
            <a:ext cx="2304528" cy="72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889" y="573179"/>
            <a:ext cx="113923" cy="55247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6744" y="57921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zh-CN" altLang="en-US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4868" y="431957"/>
            <a:ext cx="2304528" cy="72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889" y="573179"/>
            <a:ext cx="113923" cy="55247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6744" y="579214"/>
            <a:ext cx="4698722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受试者可能的风险与获益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4868" y="431957"/>
            <a:ext cx="2304528" cy="72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889" y="573179"/>
            <a:ext cx="113923" cy="55247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6744" y="579214"/>
            <a:ext cx="5109091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受试者知情同意内容及实施</a:t>
            </a:r>
            <a:endParaRPr lang="zh-CN" altLang="en-US" sz="3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endParaRPr lang="zh-CN" altLang="en-US" sz="32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4868" y="431957"/>
            <a:ext cx="2304528" cy="72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889" y="573179"/>
            <a:ext cx="113923" cy="55247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866744" y="579214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试验费用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、补偿、赔偿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24868" y="431957"/>
            <a:ext cx="2304528" cy="72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889" y="573179"/>
            <a:ext cx="113923" cy="552470"/>
          </a:xfrm>
          <a:prstGeom prst="rect">
            <a:avLst/>
          </a:prstGeom>
          <a:solidFill>
            <a:srgbClr val="C816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zJkY2EzZTE0ZWM3MThjNmY0YjQ3MzJjYTAyZDJmMW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IAGRAM_VIRTUALLY_FRAME" val="{&quot;height&quot;:388.8179527559056,&quot;left&quot;:505.07338582677164,&quot;top&quot;:76.88259842519685,&quot;width&quot;:320.13362204724416}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336</Words>
  <Application>Microsoft Office PowerPoint</Application>
  <PresentationFormat>自定义</PresentationFormat>
  <Paragraphs>46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华雯妍</cp:lastModifiedBy>
  <cp:revision>60</cp:revision>
  <dcterms:created xsi:type="dcterms:W3CDTF">2021-12-25T08:23:00Z</dcterms:created>
  <dcterms:modified xsi:type="dcterms:W3CDTF">2024-05-13T09:05:11Z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ADE5FC72E74145C1958E42F026BC22EA_12</vt:lpwstr>
  </property>
  <property fmtid="{D5CDD505-2E9C-101B-9397-08002B2CF9AE}" pid="3" name="KSOProductBuildVer">
    <vt:lpwstr>2052-12.1.0.16388</vt:lpwstr>
  </property>
</Properties>
</file>